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p:regular r:id="rId47"/>
      <p:bold r:id="rId48"/>
      <p:italic r:id="rId49"/>
      <p:boldItalic r:id="rId50"/>
    </p:embeddedFont>
    <p:embeddedFont>
      <p:font typeface="Montserrat"/>
      <p:regular r:id="rId51"/>
      <p:bold r:id="rId52"/>
      <p:italic r:id="rId53"/>
      <p:boldItalic r:id="rId54"/>
    </p:embeddedFont>
    <p:embeddedFont>
      <p:font typeface="Lato"/>
      <p:regular r:id="rId55"/>
      <p:bold r:id="rId56"/>
      <p:italic r:id="rId57"/>
      <p:boldItalic r:id="rId58"/>
    </p:embeddedFont>
    <p:embeddedFont>
      <p:font typeface="Source Sans Pr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3" roundtripDataSignature="AMtx7miD4sSBsgdL/UXpOOCJ3qpF08nxG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Brian Hu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66209E-F05C-467F-844E-3A4B6B1D3F26}">
  <a:tblStyle styleId="{6766209E-F05C-467F-844E-3A4B6B1D3F2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SansPro-boldItalic.fntdata"/><Relationship Id="rId61" Type="http://schemas.openxmlformats.org/officeDocument/2006/relationships/font" Target="fonts/SourceSansPro-italic.fntdata"/><Relationship Id="rId20" Type="http://schemas.openxmlformats.org/officeDocument/2006/relationships/slide" Target="slides/slide13.xml"/><Relationship Id="rId63"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SansPr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SourceSansPro-regular.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18T01:00:41.633">
    <p:pos x="99" y="90"/>
    <p:text>Hey guys,
Great content so far, I'd like to add:
- Add Command Line alongside VS Code. Some companies may only have command line and no GUI
- Add Git Branching, Merging, and Rebasing. This is a huge skill we see people struggle with
- Add how to create a pull request, and possibly add what Git Issues are and how you can manage projects on github
Git is for version control, but GitHub is for project management.
How can we present Github as a project management tool as opposed to version control alone?</p:text>
    <p:extLst>
      <p:ext uri="{C676402C-5697-4E1C-873F-D02D1690AC5C}">
        <p15:threadingInfo timeZoneBias="0"/>
      </p:ext>
      <p:ext uri="http://customooxmlschemas.google.com/">
        <go:slidesCustomData xmlns:go="http://customooxmlschemas.google.com/" commentPostId="AAAAndCh96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1-18T01:05:54.737">
    <p:pos x="738" y="987"/>
    <p:text>Maybe something to add here:
Can people create separate branches and work on separate files -&gt; create a pull request -&gt; people review each others code -&gt; push/merge
Create a merge conflict on purpose, see how it's resolved</p:text>
    <p:extLst>
      <p:ext uri="{C676402C-5697-4E1C-873F-D02D1690AC5C}">
        <p15:threadingInfo timeZoneBias="0"/>
      </p:ext>
      <p:ext uri="http://customooxmlschemas.google.com/">
        <go:slidesCustomData xmlns:go="http://customooxmlschemas.google.com/" commentPostId="AAAAndCh96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nsta.com/knowledgebase/what-is-github/"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nsta.com/knowledgebase/what-is-github/"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nsta.com/knowledgebase/what-is-github/"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both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b5adbeec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cb5adbeec9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b5adbeec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cb5adbeec9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b5adbeec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cb5adbeec9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cb5adbeec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cb5adbeec9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cb5adbeec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cb5adbeec9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b5adbeec9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cb5adbeec9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d92f72ea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d92f72ea9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92f72ea9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d92f72ea98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cb5adbeec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cb5adbeec9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b5adbeec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cb5adbeec9_3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Mihir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cd063841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1cd063841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https://kinsta.com/knowledgebase/what-is-github/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b5adbeec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cb5adbeec9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cb5adbeec9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cb5adbeec9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b5adbeec9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cb5adbeec9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cd063841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cd0638414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92f72ea9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d92f72ea98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92f72ea9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d92f72ea9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t>
            </a:r>
            <a:r>
              <a:rPr lang="en"/>
              <a:t>arrett</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Branching and Merge typically used for adding new features:</a:t>
            </a:r>
            <a:endParaRPr sz="1600">
              <a:solidFill>
                <a:schemeClr val="dk1"/>
              </a:solidFill>
              <a:latin typeface="Source Sans Pro"/>
              <a:ea typeface="Source Sans Pro"/>
              <a:cs typeface="Source Sans Pro"/>
              <a:sym typeface="Source Sans Pro"/>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Branch to test out feature</a:t>
            </a:r>
            <a:endParaRPr sz="1600">
              <a:solidFill>
                <a:schemeClr val="dk1"/>
              </a:solidFill>
              <a:latin typeface="Source Sans Pro"/>
              <a:ea typeface="Source Sans Pro"/>
              <a:cs typeface="Source Sans Pro"/>
              <a:sym typeface="Source Sans Pro"/>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Files added and committed to feature branch will not show up on main branch</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92f72ea9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d92f72ea9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92f72ea9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d92f72ea9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92f72ea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92f72ea9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d92f72ea9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d92f72ea98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t>
            </a:r>
            <a:r>
              <a:rPr lang="en"/>
              <a:t>arrett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Fork: </a:t>
            </a:r>
            <a:endParaRPr/>
          </a:p>
          <a:p>
            <a:pPr indent="-298450" lvl="1" marL="914400" rtl="0" algn="l">
              <a:lnSpc>
                <a:spcPct val="100000"/>
              </a:lnSpc>
              <a:spcBef>
                <a:spcPts val="0"/>
              </a:spcBef>
              <a:spcAft>
                <a:spcPts val="0"/>
              </a:spcAft>
              <a:buSzPts val="1100"/>
              <a:buChar char="-"/>
            </a:pPr>
            <a:r>
              <a:rPr lang="en"/>
              <a:t>Way to </a:t>
            </a:r>
            <a:r>
              <a:rPr lang="en"/>
              <a:t>make a copy of a repo</a:t>
            </a:r>
            <a:endParaRPr/>
          </a:p>
          <a:p>
            <a:pPr indent="-298450" lvl="1" marL="914400" rtl="0" algn="l">
              <a:lnSpc>
                <a:spcPct val="100000"/>
              </a:lnSpc>
              <a:spcBef>
                <a:spcPts val="0"/>
              </a:spcBef>
              <a:spcAft>
                <a:spcPts val="0"/>
              </a:spcAft>
              <a:buSzPts val="1100"/>
              <a:buChar char="-"/>
            </a:pPr>
            <a:r>
              <a:rPr lang="en"/>
              <a:t>Allows you to </a:t>
            </a:r>
            <a:r>
              <a:rPr lang="en"/>
              <a:t>make </a:t>
            </a:r>
            <a:r>
              <a:rPr lang="en"/>
              <a:t>indirect</a:t>
            </a:r>
            <a:r>
              <a:rPr lang="en"/>
              <a:t> changes to a repo you are not a collaborator 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54ed4f6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1d54ed4f6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https://kinsta.com/knowledgebase/what-is-github/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d92f72ea9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d92f72ea9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t>
            </a:r>
            <a:r>
              <a:rPr lang="en"/>
              <a:t>arrett</a:t>
            </a:r>
            <a:endParaRPr/>
          </a:p>
          <a:p>
            <a:pPr indent="-298450" lvl="0" marL="457200" rtl="0" algn="l">
              <a:lnSpc>
                <a:spcPct val="100000"/>
              </a:lnSpc>
              <a:spcBef>
                <a:spcPts val="0"/>
              </a:spcBef>
              <a:spcAft>
                <a:spcPts val="0"/>
              </a:spcAft>
              <a:buSzPts val="1100"/>
              <a:buChar char="-"/>
            </a:pPr>
            <a:r>
              <a:rPr lang="en"/>
              <a:t>Explain </a:t>
            </a:r>
            <a:r>
              <a:rPr lang="en"/>
              <a:t>scenario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d92f72ea9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d92f72ea9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d92f72ea9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d92f72ea98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d92f72ea9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d92f72ea98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d92f72ea9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d92f72ea9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cd0638414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cd06384144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Random forest mode</a:t>
            </a:r>
            <a:endParaRPr/>
          </a:p>
          <a:p>
            <a:pPr indent="0" lvl="0" marL="0" rtl="0" algn="l">
              <a:lnSpc>
                <a:spcPct val="100000"/>
              </a:lnSpc>
              <a:spcBef>
                <a:spcPts val="0"/>
              </a:spcBef>
              <a:spcAft>
                <a:spcPts val="0"/>
              </a:spcAft>
              <a:buSzPts val="1100"/>
              <a:buNone/>
            </a:pPr>
            <a:r>
              <a:rPr lang="en"/>
              <a:t>Data science projects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86853c3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f86853c39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86853c39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f86853c39d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cd0638414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cd06384144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f86853c39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f86853c39d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lauren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https://kinsta.com/knowledgebase/what-is-github/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garrett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cb5adbee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cb5adbeec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r>
              <a:rPr lang="en" sz="1600">
                <a:solidFill>
                  <a:schemeClr val="dk1"/>
                </a:solidFill>
                <a:latin typeface="Source Sans Pro"/>
                <a:ea typeface="Source Sans Pro"/>
                <a:cs typeface="Source Sans Pro"/>
                <a:sym typeface="Source Sans Pro"/>
              </a:rPr>
              <a:t> </a:t>
            </a:r>
            <a:endParaRPr sz="1600">
              <a:solidFill>
                <a:schemeClr val="dk1"/>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Con int allows for different changes to the code to be integrated into a single project</a:t>
            </a:r>
            <a:endParaRPr sz="1600">
              <a:solidFill>
                <a:schemeClr val="dk1"/>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Con dep </a:t>
            </a:r>
            <a:r>
              <a:rPr lang="en" sz="1600">
                <a:solidFill>
                  <a:schemeClr val="dk1"/>
                </a:solidFill>
                <a:latin typeface="Source Sans Pro"/>
                <a:ea typeface="Source Sans Pro"/>
                <a:cs typeface="Source Sans Pro"/>
                <a:sym typeface="Source Sans Pro"/>
              </a:rPr>
              <a:t>means that software updates can be automatically published and deployed</a:t>
            </a:r>
            <a:endParaRPr sz="1600">
              <a:solidFill>
                <a:schemeClr val="dk1"/>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Enables each person to edit their own copy of a file and chooses when to share those changes, so one person’s edits do not interfere with another person’s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b5adbeec9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cb5adbeec9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  3:00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b5adbeec9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cb5adbeec9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 3:30-3:45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b5adbeec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cb5adbeec9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Garrett</a:t>
            </a:r>
            <a:endParaRPr/>
          </a:p>
          <a:p>
            <a:pPr indent="-298450" lvl="0" marL="457200" rtl="0" algn="l">
              <a:lnSpc>
                <a:spcPct val="100000"/>
              </a:lnSpc>
              <a:spcBef>
                <a:spcPts val="0"/>
              </a:spcBef>
              <a:spcAft>
                <a:spcPts val="0"/>
              </a:spcAft>
              <a:buSzPts val="1100"/>
              <a:buChar char="●"/>
            </a:pPr>
            <a:r>
              <a:rPr lang="en"/>
              <a:t>GUI</a:t>
            </a:r>
            <a:endParaRPr/>
          </a:p>
          <a:p>
            <a:pPr indent="-298450" lvl="0" marL="457200" rtl="0" algn="l">
              <a:lnSpc>
                <a:spcPct val="100000"/>
              </a:lnSpc>
              <a:spcBef>
                <a:spcPts val="0"/>
              </a:spcBef>
              <a:spcAft>
                <a:spcPts val="0"/>
              </a:spcAft>
              <a:buSzPts val="1100"/>
              <a:buChar char="●"/>
            </a:pPr>
            <a:r>
              <a:rPr lang="en"/>
              <a:t>Easier way to commit and pull code</a:t>
            </a:r>
            <a:endParaRPr/>
          </a:p>
          <a:p>
            <a:pPr indent="-298450" lvl="0" marL="457200" rtl="0" algn="l">
              <a:lnSpc>
                <a:spcPct val="100000"/>
              </a:lnSpc>
              <a:spcBef>
                <a:spcPts val="0"/>
              </a:spcBef>
              <a:spcAft>
                <a:spcPts val="0"/>
              </a:spcAft>
              <a:buSzPts val="1100"/>
              <a:buChar char="●"/>
            </a:pPr>
            <a:r>
              <a:rPr lang="en"/>
              <a:t>Alternative to Command Line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4:15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b5adbeec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cb5adbeec9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Mihir</a:t>
            </a:r>
            <a:endParaRPr/>
          </a:p>
          <a:p>
            <a:pPr indent="0" lvl="0" marL="0" rtl="0" algn="l">
              <a:lnSpc>
                <a:spcPct val="100000"/>
              </a:lnSpc>
              <a:spcBef>
                <a:spcPts val="0"/>
              </a:spcBef>
              <a:spcAft>
                <a:spcPts val="0"/>
              </a:spcAft>
              <a:buSzPts val="1100"/>
              <a:buNone/>
            </a:pPr>
            <a:r>
              <a:rPr lang="en"/>
              <a:t>Gitignore - avoid recommiting file - In root directory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Git Keep is used to keep empty </a:t>
            </a:r>
            <a:r>
              <a:rPr lang="en"/>
              <a:t>directories</a:t>
            </a:r>
            <a:r>
              <a:rPr lang="en"/>
              <a:t> in github, if a directory is empty github doesn’t let you store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5DDE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0.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1.png"/><Relationship Id="rId6" Type="http://schemas.openxmlformats.org/officeDocument/2006/relationships/image" Target="../media/image27.png"/><Relationship Id="rId7"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6.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4.png"/><Relationship Id="rId6" Type="http://schemas.openxmlformats.org/officeDocument/2006/relationships/image" Target="../media/image34.png"/><Relationship Id="rId7"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54.png"/><Relationship Id="rId7"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2.png"/><Relationship Id="rId6"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7.png"/><Relationship Id="rId6"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comments" Target="../comments/comment2.xml"/><Relationship Id="rId4" Type="http://schemas.openxmlformats.org/officeDocument/2006/relationships/image" Target="../media/image6.png"/><Relationship Id="rId5"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6.png"/><Relationship Id="rId5"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1" y="0"/>
            <a:ext cx="9143997" cy="5143490"/>
          </a:xfrm>
          <a:prstGeom prst="rect">
            <a:avLst/>
          </a:prstGeom>
          <a:noFill/>
          <a:ln>
            <a:noFill/>
          </a:ln>
        </p:spPr>
      </p:pic>
      <p:sp>
        <p:nvSpPr>
          <p:cNvPr id="55" name="Google Shape;55;p1"/>
          <p:cNvSpPr txBox="1"/>
          <p:nvPr/>
        </p:nvSpPr>
        <p:spPr>
          <a:xfrm>
            <a:off x="291875" y="2040400"/>
            <a:ext cx="44145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4300">
                <a:solidFill>
                  <a:srgbClr val="171947"/>
                </a:solidFill>
                <a:latin typeface="Montserrat"/>
                <a:ea typeface="Montserrat"/>
                <a:cs typeface="Montserrat"/>
                <a:sym typeface="Montserrat"/>
              </a:rPr>
              <a:t>Git/GitHub for Data Science</a:t>
            </a:r>
            <a:endParaRPr b="1" i="0" sz="1300" u="none" cap="none" strike="noStrike">
              <a:solidFill>
                <a:srgbClr val="171947"/>
              </a:solidFill>
              <a:latin typeface="Roboto"/>
              <a:ea typeface="Roboto"/>
              <a:cs typeface="Roboto"/>
              <a:sym typeface="Roboto"/>
            </a:endParaRPr>
          </a:p>
        </p:txBody>
      </p:sp>
      <p:sp>
        <p:nvSpPr>
          <p:cNvPr id="56" name="Google Shape;56;p1"/>
          <p:cNvSpPr txBox="1"/>
          <p:nvPr/>
        </p:nvSpPr>
        <p:spPr>
          <a:xfrm>
            <a:off x="399450" y="3615950"/>
            <a:ext cx="44145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Source Sans Pro"/>
                <a:ea typeface="Source Sans Pro"/>
                <a:cs typeface="Source Sans Pro"/>
                <a:sym typeface="Source Sans Pro"/>
              </a:rPr>
              <a:t>Software Engineering Domain</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2000"/>
              <a:buFont typeface="Arial"/>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2000"/>
              <a:buFont typeface="Arial"/>
              <a:buNone/>
            </a:pPr>
            <a:r>
              <a:rPr lang="en" sz="2000">
                <a:latin typeface="Source Sans Pro"/>
                <a:ea typeface="Source Sans Pro"/>
                <a:cs typeface="Source Sans Pro"/>
                <a:sym typeface="Source Sans Pro"/>
              </a:rPr>
              <a:t>Garrett Lam and Mihir Joshi</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2000"/>
              <a:buFont typeface="Arial"/>
              <a:buNone/>
            </a:pPr>
            <a:r>
              <a:t/>
            </a:r>
            <a:endParaRPr sz="2000">
              <a:latin typeface="Source Sans Pro"/>
              <a:ea typeface="Source Sans Pro"/>
              <a:cs typeface="Source Sans Pro"/>
              <a:sym typeface="Source Sans Pro"/>
            </a:endParaRPr>
          </a:p>
        </p:txBody>
      </p:sp>
      <p:sp>
        <p:nvSpPr>
          <p:cNvPr id="57" name="Google Shape;57;p1"/>
          <p:cNvSpPr/>
          <p:nvPr/>
        </p:nvSpPr>
        <p:spPr>
          <a:xfrm>
            <a:off x="-181525" y="1005775"/>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b="0" l="0" r="0" t="0"/>
          <a:stretch/>
        </p:blipFill>
        <p:spPr>
          <a:xfrm>
            <a:off x="399441" y="1063350"/>
            <a:ext cx="1470049" cy="85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cb5adbeec9_2_19"/>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Adding Collaborators</a:t>
            </a:r>
            <a:endParaRPr b="1" i="0" sz="4000" u="none" cap="none" strike="noStrike">
              <a:solidFill>
                <a:srgbClr val="171947"/>
              </a:solidFill>
              <a:latin typeface="Source Sans Pro"/>
              <a:ea typeface="Source Sans Pro"/>
              <a:cs typeface="Source Sans Pro"/>
              <a:sym typeface="Source Sans Pro"/>
            </a:endParaRPr>
          </a:p>
        </p:txBody>
      </p:sp>
      <p:sp>
        <p:nvSpPr>
          <p:cNvPr id="154" name="Google Shape;154;g1cb5adbeec9_2_19"/>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g1cb5adbeec9_2_19"/>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156" name="Google Shape;156;g1cb5adbeec9_2_19"/>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57" name="Google Shape;157;g1cb5adbeec9_2_19"/>
          <p:cNvPicPr preferRelativeResize="0"/>
          <p:nvPr/>
        </p:nvPicPr>
        <p:blipFill rotWithShape="1">
          <a:blip r:embed="rId5">
            <a:alphaModFix/>
          </a:blip>
          <a:srcRect b="0" l="13079" r="10432" t="0"/>
          <a:stretch/>
        </p:blipFill>
        <p:spPr>
          <a:xfrm>
            <a:off x="0" y="1128725"/>
            <a:ext cx="5294300" cy="3210701"/>
          </a:xfrm>
          <a:prstGeom prst="rect">
            <a:avLst/>
          </a:prstGeom>
          <a:noFill/>
          <a:ln>
            <a:noFill/>
          </a:ln>
        </p:spPr>
      </p:pic>
      <p:sp>
        <p:nvSpPr>
          <p:cNvPr id="158" name="Google Shape;158;g1cb5adbeec9_2_19"/>
          <p:cNvSpPr/>
          <p:nvPr/>
        </p:nvSpPr>
        <p:spPr>
          <a:xfrm>
            <a:off x="3382975" y="3716675"/>
            <a:ext cx="747900" cy="26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g1cb5adbeec9_2_19"/>
          <p:cNvPicPr preferRelativeResize="0"/>
          <p:nvPr/>
        </p:nvPicPr>
        <p:blipFill>
          <a:blip r:embed="rId6">
            <a:alphaModFix/>
          </a:blip>
          <a:stretch>
            <a:fillRect/>
          </a:stretch>
        </p:blipFill>
        <p:spPr>
          <a:xfrm>
            <a:off x="0" y="1128725"/>
            <a:ext cx="5294309" cy="3210700"/>
          </a:xfrm>
          <a:prstGeom prst="rect">
            <a:avLst/>
          </a:prstGeom>
          <a:noFill/>
          <a:ln>
            <a:noFill/>
          </a:ln>
        </p:spPr>
      </p:pic>
      <p:pic>
        <p:nvPicPr>
          <p:cNvPr id="160" name="Google Shape;160;g1cb5adbeec9_2_19"/>
          <p:cNvPicPr preferRelativeResize="0"/>
          <p:nvPr/>
        </p:nvPicPr>
        <p:blipFill rotWithShape="1">
          <a:blip r:embed="rId7">
            <a:alphaModFix/>
          </a:blip>
          <a:srcRect b="32037" l="0" r="0" t="0"/>
          <a:stretch/>
        </p:blipFill>
        <p:spPr>
          <a:xfrm>
            <a:off x="5929525" y="1289600"/>
            <a:ext cx="2487550" cy="1978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cb5adbeec9_1_45"/>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171947"/>
              </a:solidFill>
              <a:latin typeface="Source Sans Pro"/>
              <a:ea typeface="Source Sans Pro"/>
              <a:cs typeface="Source Sans Pro"/>
              <a:sym typeface="Source Sans Pro"/>
            </a:endParaRPr>
          </a:p>
        </p:txBody>
      </p:sp>
      <p:sp>
        <p:nvSpPr>
          <p:cNvPr id="166" name="Google Shape;166;g1cb5adbeec9_1_4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g1cb5adbeec9_1_4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168" name="Google Shape;168;g1cb5adbeec9_1_45"/>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69" name="Google Shape;169;g1cb5adbeec9_1_45"/>
          <p:cNvPicPr preferRelativeResize="0"/>
          <p:nvPr/>
        </p:nvPicPr>
        <p:blipFill>
          <a:blip r:embed="rId5">
            <a:alphaModFix/>
          </a:blip>
          <a:stretch>
            <a:fillRect/>
          </a:stretch>
        </p:blipFill>
        <p:spPr>
          <a:xfrm>
            <a:off x="672648" y="943977"/>
            <a:ext cx="6001103" cy="3552675"/>
          </a:xfrm>
          <a:prstGeom prst="rect">
            <a:avLst/>
          </a:prstGeom>
          <a:noFill/>
          <a:ln cap="flat" cmpd="sng" w="9525">
            <a:solidFill>
              <a:schemeClr val="lt1"/>
            </a:solidFill>
            <a:prstDash val="solid"/>
            <a:round/>
            <a:headEnd len="sm" w="sm" type="none"/>
            <a:tailEnd len="sm" w="sm" type="none"/>
          </a:ln>
        </p:spPr>
      </p:pic>
      <p:sp>
        <p:nvSpPr>
          <p:cNvPr id="170" name="Google Shape;170;g1cb5adbeec9_1_45"/>
          <p:cNvSpPr/>
          <p:nvPr/>
        </p:nvSpPr>
        <p:spPr>
          <a:xfrm>
            <a:off x="2107025" y="2251825"/>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71" name="Google Shape;171;g1cb5adbeec9_1_45"/>
          <p:cNvSpPr/>
          <p:nvPr/>
        </p:nvSpPr>
        <p:spPr>
          <a:xfrm>
            <a:off x="2967150" y="2292150"/>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cb5adbeec9_2_3"/>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Cloning Repo in VS Code</a:t>
            </a:r>
            <a:endParaRPr b="1" i="0" sz="4000" u="none" cap="none" strike="noStrike">
              <a:solidFill>
                <a:srgbClr val="171947"/>
              </a:solidFill>
              <a:latin typeface="Source Sans Pro"/>
              <a:ea typeface="Source Sans Pro"/>
              <a:cs typeface="Source Sans Pro"/>
              <a:sym typeface="Source Sans Pro"/>
            </a:endParaRPr>
          </a:p>
        </p:txBody>
      </p:sp>
      <p:sp>
        <p:nvSpPr>
          <p:cNvPr id="177" name="Google Shape;177;g1cb5adbeec9_2_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g1cb5adbeec9_2_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179" name="Google Shape;179;g1cb5adbeec9_2_3"/>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80" name="Google Shape;180;g1cb5adbeec9_2_3"/>
          <p:cNvPicPr preferRelativeResize="0"/>
          <p:nvPr/>
        </p:nvPicPr>
        <p:blipFill rotWithShape="1">
          <a:blip r:embed="rId5">
            <a:alphaModFix/>
          </a:blip>
          <a:srcRect b="32863" l="0" r="29622" t="0"/>
          <a:stretch/>
        </p:blipFill>
        <p:spPr>
          <a:xfrm>
            <a:off x="157500" y="1357450"/>
            <a:ext cx="6692424" cy="3033350"/>
          </a:xfrm>
          <a:prstGeom prst="rect">
            <a:avLst/>
          </a:prstGeom>
          <a:noFill/>
          <a:ln>
            <a:noFill/>
          </a:ln>
        </p:spPr>
      </p:pic>
      <p:sp>
        <p:nvSpPr>
          <p:cNvPr id="181" name="Google Shape;181;g1cb5adbeec9_2_3"/>
          <p:cNvSpPr/>
          <p:nvPr/>
        </p:nvSpPr>
        <p:spPr>
          <a:xfrm>
            <a:off x="3990547" y="2772286"/>
            <a:ext cx="2793900" cy="30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cb5adbeec9_1_53"/>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171947"/>
              </a:solidFill>
              <a:latin typeface="Source Sans Pro"/>
              <a:ea typeface="Source Sans Pro"/>
              <a:cs typeface="Source Sans Pro"/>
              <a:sym typeface="Source Sans Pro"/>
            </a:endParaRPr>
          </a:p>
        </p:txBody>
      </p:sp>
      <p:sp>
        <p:nvSpPr>
          <p:cNvPr id="187" name="Google Shape;187;g1cb5adbeec9_1_5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g1cb5adbeec9_1_5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189" name="Google Shape;189;g1cb5adbeec9_1_53"/>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90" name="Google Shape;190;g1cb5adbeec9_1_53"/>
          <p:cNvPicPr preferRelativeResize="0"/>
          <p:nvPr/>
        </p:nvPicPr>
        <p:blipFill rotWithShape="1">
          <a:blip r:embed="rId5">
            <a:alphaModFix/>
          </a:blip>
          <a:srcRect b="0" l="0" r="9412" t="0"/>
          <a:stretch/>
        </p:blipFill>
        <p:spPr>
          <a:xfrm>
            <a:off x="76200" y="943975"/>
            <a:ext cx="8140400" cy="3524125"/>
          </a:xfrm>
          <a:prstGeom prst="rect">
            <a:avLst/>
          </a:prstGeom>
          <a:noFill/>
          <a:ln>
            <a:noFill/>
          </a:ln>
        </p:spPr>
      </p:pic>
      <p:sp>
        <p:nvSpPr>
          <p:cNvPr id="191" name="Google Shape;191;g1cb5adbeec9_1_53"/>
          <p:cNvSpPr/>
          <p:nvPr/>
        </p:nvSpPr>
        <p:spPr>
          <a:xfrm>
            <a:off x="2" y="1939650"/>
            <a:ext cx="641100" cy="54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cb5adbeec9_1_53"/>
          <p:cNvSpPr/>
          <p:nvPr/>
        </p:nvSpPr>
        <p:spPr>
          <a:xfrm>
            <a:off x="696875" y="2481150"/>
            <a:ext cx="2356500" cy="43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cb5adbeec9_1_53"/>
          <p:cNvSpPr/>
          <p:nvPr/>
        </p:nvSpPr>
        <p:spPr>
          <a:xfrm>
            <a:off x="4835950" y="1268425"/>
            <a:ext cx="3639000" cy="37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cb5adbeec9_1_95"/>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sz="4000">
              <a:solidFill>
                <a:srgbClr val="171947"/>
              </a:solidFill>
              <a:latin typeface="Source Sans Pro"/>
              <a:ea typeface="Source Sans Pro"/>
              <a:cs typeface="Source Sans Pro"/>
              <a:sym typeface="Source Sans Pro"/>
            </a:endParaRPr>
          </a:p>
        </p:txBody>
      </p:sp>
      <p:sp>
        <p:nvSpPr>
          <p:cNvPr id="199" name="Google Shape;199;g1cb5adbeec9_1_9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g1cb5adbeec9_1_9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01" name="Google Shape;201;g1cb5adbeec9_1_95"/>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02" name="Google Shape;202;g1cb5adbeec9_1_95"/>
          <p:cNvPicPr preferRelativeResize="0"/>
          <p:nvPr/>
        </p:nvPicPr>
        <p:blipFill>
          <a:blip r:embed="rId5">
            <a:alphaModFix/>
          </a:blip>
          <a:stretch>
            <a:fillRect/>
          </a:stretch>
        </p:blipFill>
        <p:spPr>
          <a:xfrm>
            <a:off x="76200" y="943978"/>
            <a:ext cx="6569947" cy="3524125"/>
          </a:xfrm>
          <a:prstGeom prst="rect">
            <a:avLst/>
          </a:prstGeom>
          <a:noFill/>
          <a:ln>
            <a:noFill/>
          </a:ln>
        </p:spPr>
      </p:pic>
      <p:sp>
        <p:nvSpPr>
          <p:cNvPr id="203" name="Google Shape;203;g1cb5adbeec9_1_95"/>
          <p:cNvSpPr/>
          <p:nvPr/>
        </p:nvSpPr>
        <p:spPr>
          <a:xfrm>
            <a:off x="2" y="1939650"/>
            <a:ext cx="641100" cy="54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cb5adbeec9_1_95"/>
          <p:cNvSpPr/>
          <p:nvPr/>
        </p:nvSpPr>
        <p:spPr>
          <a:xfrm>
            <a:off x="696875" y="2481150"/>
            <a:ext cx="2356500" cy="43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cb5adbeec9_1_95"/>
          <p:cNvSpPr/>
          <p:nvPr/>
        </p:nvSpPr>
        <p:spPr>
          <a:xfrm>
            <a:off x="5016925" y="1268425"/>
            <a:ext cx="1691700" cy="37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g1cb5adbeec9_1_95"/>
          <p:cNvPicPr preferRelativeResize="0"/>
          <p:nvPr/>
        </p:nvPicPr>
        <p:blipFill>
          <a:blip r:embed="rId6">
            <a:alphaModFix/>
          </a:blip>
          <a:stretch>
            <a:fillRect/>
          </a:stretch>
        </p:blipFill>
        <p:spPr>
          <a:xfrm>
            <a:off x="0" y="943975"/>
            <a:ext cx="6708624" cy="4020314"/>
          </a:xfrm>
          <a:prstGeom prst="rect">
            <a:avLst/>
          </a:prstGeom>
          <a:noFill/>
          <a:ln>
            <a:noFill/>
          </a:ln>
        </p:spPr>
      </p:pic>
      <p:sp>
        <p:nvSpPr>
          <p:cNvPr id="207" name="Google Shape;207;g1cb5adbeec9_1_95"/>
          <p:cNvSpPr/>
          <p:nvPr/>
        </p:nvSpPr>
        <p:spPr>
          <a:xfrm>
            <a:off x="4694750" y="1277250"/>
            <a:ext cx="2013900" cy="37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cb5adbeec9_1_106"/>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sz="4000">
              <a:solidFill>
                <a:srgbClr val="171947"/>
              </a:solidFill>
              <a:latin typeface="Source Sans Pro"/>
              <a:ea typeface="Source Sans Pro"/>
              <a:cs typeface="Source Sans Pro"/>
              <a:sym typeface="Source Sans Pro"/>
            </a:endParaRPr>
          </a:p>
        </p:txBody>
      </p:sp>
      <p:sp>
        <p:nvSpPr>
          <p:cNvPr id="213" name="Google Shape;213;g1cb5adbeec9_1_10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g1cb5adbeec9_1_10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15" name="Google Shape;215;g1cb5adbeec9_1_106"/>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16" name="Google Shape;216;g1cb5adbeec9_1_106"/>
          <p:cNvPicPr preferRelativeResize="0"/>
          <p:nvPr/>
        </p:nvPicPr>
        <p:blipFill rotWithShape="1">
          <a:blip r:embed="rId5">
            <a:alphaModFix/>
          </a:blip>
          <a:srcRect b="19439" l="0" r="0" t="0"/>
          <a:stretch/>
        </p:blipFill>
        <p:spPr>
          <a:xfrm>
            <a:off x="0" y="1487463"/>
            <a:ext cx="8449525" cy="216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d92f72ea98_1_0"/>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Cloning Repo in Terminal</a:t>
            </a:r>
            <a:endParaRPr b="1" i="0" sz="4000" u="none" cap="none" strike="noStrike">
              <a:solidFill>
                <a:srgbClr val="171947"/>
              </a:solidFill>
              <a:latin typeface="Source Sans Pro"/>
              <a:ea typeface="Source Sans Pro"/>
              <a:cs typeface="Source Sans Pro"/>
              <a:sym typeface="Source Sans Pro"/>
            </a:endParaRPr>
          </a:p>
        </p:txBody>
      </p:sp>
      <p:sp>
        <p:nvSpPr>
          <p:cNvPr id="222" name="Google Shape;222;g1d92f72ea98_1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g1d92f72ea98_1_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24" name="Google Shape;224;g1d92f72ea98_1_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25" name="Google Shape;225;g1d92f72ea98_1_0"/>
          <p:cNvPicPr preferRelativeResize="0"/>
          <p:nvPr/>
        </p:nvPicPr>
        <p:blipFill rotWithShape="1">
          <a:blip r:embed="rId5">
            <a:alphaModFix/>
          </a:blip>
          <a:srcRect b="32863" l="0" r="29622" t="0"/>
          <a:stretch/>
        </p:blipFill>
        <p:spPr>
          <a:xfrm>
            <a:off x="157500" y="1357450"/>
            <a:ext cx="6692424" cy="3033350"/>
          </a:xfrm>
          <a:prstGeom prst="rect">
            <a:avLst/>
          </a:prstGeom>
          <a:noFill/>
          <a:ln>
            <a:noFill/>
          </a:ln>
        </p:spPr>
      </p:pic>
      <p:sp>
        <p:nvSpPr>
          <p:cNvPr id="226" name="Google Shape;226;g1d92f72ea98_1_0"/>
          <p:cNvSpPr/>
          <p:nvPr/>
        </p:nvSpPr>
        <p:spPr>
          <a:xfrm>
            <a:off x="3990547" y="2772286"/>
            <a:ext cx="2793900" cy="30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d92f72ea98_1_9"/>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sz="4000">
              <a:solidFill>
                <a:srgbClr val="171947"/>
              </a:solidFill>
              <a:latin typeface="Source Sans Pro"/>
              <a:ea typeface="Source Sans Pro"/>
              <a:cs typeface="Source Sans Pro"/>
              <a:sym typeface="Source Sans Pro"/>
            </a:endParaRPr>
          </a:p>
        </p:txBody>
      </p:sp>
      <p:sp>
        <p:nvSpPr>
          <p:cNvPr id="232" name="Google Shape;232;g1d92f72ea98_1_9"/>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g1d92f72ea98_1_9"/>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34" name="Google Shape;234;g1d92f72ea98_1_9"/>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35" name="Google Shape;235;g1d92f72ea98_1_9"/>
          <p:cNvPicPr preferRelativeResize="0"/>
          <p:nvPr/>
        </p:nvPicPr>
        <p:blipFill rotWithShape="1">
          <a:blip r:embed="rId5">
            <a:alphaModFix/>
          </a:blip>
          <a:srcRect b="31181" l="0" r="4825" t="0"/>
          <a:stretch/>
        </p:blipFill>
        <p:spPr>
          <a:xfrm>
            <a:off x="0" y="1197125"/>
            <a:ext cx="8702876" cy="1599000"/>
          </a:xfrm>
          <a:prstGeom prst="rect">
            <a:avLst/>
          </a:prstGeom>
          <a:noFill/>
          <a:ln>
            <a:noFill/>
          </a:ln>
        </p:spPr>
      </p:pic>
      <p:sp>
        <p:nvSpPr>
          <p:cNvPr id="236" name="Google Shape;236;g1d92f72ea98_1_9"/>
          <p:cNvSpPr/>
          <p:nvPr/>
        </p:nvSpPr>
        <p:spPr>
          <a:xfrm>
            <a:off x="2934200" y="1118850"/>
            <a:ext cx="6035700" cy="37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cb5adbeec9_2_63"/>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171947"/>
              </a:solidFill>
              <a:latin typeface="Source Sans Pro"/>
              <a:ea typeface="Source Sans Pro"/>
              <a:cs typeface="Source Sans Pro"/>
              <a:sym typeface="Source Sans Pro"/>
            </a:endParaRPr>
          </a:p>
        </p:txBody>
      </p:sp>
      <p:sp>
        <p:nvSpPr>
          <p:cNvPr id="242" name="Google Shape;242;g1cb5adbeec9_2_6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g1cb5adbeec9_2_6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44" name="Google Shape;244;g1cb5adbeec9_2_63"/>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45" name="Google Shape;245;g1cb5adbeec9_2_63"/>
          <p:cNvPicPr preferRelativeResize="0"/>
          <p:nvPr/>
        </p:nvPicPr>
        <p:blipFill>
          <a:blip r:embed="rId5">
            <a:alphaModFix/>
          </a:blip>
          <a:stretch>
            <a:fillRect/>
          </a:stretch>
        </p:blipFill>
        <p:spPr>
          <a:xfrm>
            <a:off x="672648" y="943977"/>
            <a:ext cx="6001103" cy="3552675"/>
          </a:xfrm>
          <a:prstGeom prst="rect">
            <a:avLst/>
          </a:prstGeom>
          <a:noFill/>
          <a:ln cap="flat" cmpd="sng" w="9525">
            <a:solidFill>
              <a:schemeClr val="lt1"/>
            </a:solidFill>
            <a:prstDash val="solid"/>
            <a:round/>
            <a:headEnd len="sm" w="sm" type="none"/>
            <a:tailEnd len="sm" w="sm" type="none"/>
          </a:ln>
        </p:spPr>
      </p:pic>
      <p:sp>
        <p:nvSpPr>
          <p:cNvPr id="246" name="Google Shape;246;g1cb5adbeec9_2_63"/>
          <p:cNvSpPr/>
          <p:nvPr/>
        </p:nvSpPr>
        <p:spPr>
          <a:xfrm>
            <a:off x="1721000" y="3530525"/>
            <a:ext cx="9972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7" name="Google Shape;247;g1cb5adbeec9_2_63"/>
          <p:cNvSpPr/>
          <p:nvPr/>
        </p:nvSpPr>
        <p:spPr>
          <a:xfrm>
            <a:off x="3562275" y="1744875"/>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8" name="Google Shape;248;g1cb5adbeec9_2_63"/>
          <p:cNvSpPr/>
          <p:nvPr/>
        </p:nvSpPr>
        <p:spPr>
          <a:xfrm>
            <a:off x="4631875" y="3570325"/>
            <a:ext cx="9972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9" name="Google Shape;249;g1cb5adbeec9_2_63"/>
          <p:cNvSpPr/>
          <p:nvPr/>
        </p:nvSpPr>
        <p:spPr>
          <a:xfrm>
            <a:off x="1503075" y="1744875"/>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cb5adbeec9_3_15"/>
          <p:cNvSpPr txBox="1"/>
          <p:nvPr/>
        </p:nvSpPr>
        <p:spPr>
          <a:xfrm>
            <a:off x="157500" y="143575"/>
            <a:ext cx="70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800">
                <a:solidFill>
                  <a:schemeClr val="dk1"/>
                </a:solidFill>
                <a:latin typeface="Source Sans Pro"/>
                <a:ea typeface="Source Sans Pro"/>
                <a:cs typeface="Source Sans Pro"/>
                <a:sym typeface="Source Sans Pro"/>
              </a:rPr>
              <a:t>Git</a:t>
            </a:r>
            <a:r>
              <a:rPr b="1" lang="en" sz="3800">
                <a:solidFill>
                  <a:srgbClr val="171947"/>
                </a:solidFill>
                <a:latin typeface="Source Sans Pro"/>
                <a:ea typeface="Source Sans Pro"/>
                <a:cs typeface="Source Sans Pro"/>
                <a:sym typeface="Source Sans Pro"/>
              </a:rPr>
              <a:t> </a:t>
            </a:r>
            <a:r>
              <a:rPr b="1" lang="en" sz="3800">
                <a:solidFill>
                  <a:srgbClr val="FF0000"/>
                </a:solidFill>
                <a:latin typeface="Source Sans Pro"/>
                <a:ea typeface="Source Sans Pro"/>
                <a:cs typeface="Source Sans Pro"/>
                <a:sym typeface="Source Sans Pro"/>
              </a:rPr>
              <a:t>Add</a:t>
            </a:r>
            <a:r>
              <a:rPr b="1" lang="en" sz="3800">
                <a:solidFill>
                  <a:srgbClr val="171947"/>
                </a:solidFill>
                <a:latin typeface="Source Sans Pro"/>
                <a:ea typeface="Source Sans Pro"/>
                <a:cs typeface="Source Sans Pro"/>
                <a:sym typeface="Source Sans Pro"/>
              </a:rPr>
              <a:t>/</a:t>
            </a:r>
            <a:r>
              <a:rPr b="1" lang="en" sz="3800">
                <a:solidFill>
                  <a:srgbClr val="38761D"/>
                </a:solidFill>
                <a:latin typeface="Source Sans Pro"/>
                <a:ea typeface="Source Sans Pro"/>
                <a:cs typeface="Source Sans Pro"/>
                <a:sym typeface="Source Sans Pro"/>
              </a:rPr>
              <a:t>Commit</a:t>
            </a:r>
            <a:r>
              <a:rPr b="1" lang="en" sz="3800">
                <a:solidFill>
                  <a:srgbClr val="171947"/>
                </a:solidFill>
                <a:latin typeface="Source Sans Pro"/>
                <a:ea typeface="Source Sans Pro"/>
                <a:cs typeface="Source Sans Pro"/>
                <a:sym typeface="Source Sans Pro"/>
              </a:rPr>
              <a:t>/</a:t>
            </a:r>
            <a:r>
              <a:rPr b="1" lang="en" sz="3800">
                <a:solidFill>
                  <a:srgbClr val="0000FF"/>
                </a:solidFill>
                <a:latin typeface="Source Sans Pro"/>
                <a:ea typeface="Source Sans Pro"/>
                <a:cs typeface="Source Sans Pro"/>
                <a:sym typeface="Source Sans Pro"/>
              </a:rPr>
              <a:t>Push</a:t>
            </a:r>
            <a:r>
              <a:rPr b="1" lang="en" sz="3800">
                <a:solidFill>
                  <a:srgbClr val="171947"/>
                </a:solidFill>
                <a:latin typeface="Source Sans Pro"/>
                <a:ea typeface="Source Sans Pro"/>
                <a:cs typeface="Source Sans Pro"/>
                <a:sym typeface="Source Sans Pro"/>
              </a:rPr>
              <a:t>: Terminal</a:t>
            </a:r>
            <a:endParaRPr b="1" i="0" sz="3800" u="none" cap="none" strike="noStrike">
              <a:solidFill>
                <a:srgbClr val="171947"/>
              </a:solidFill>
              <a:latin typeface="Source Sans Pro"/>
              <a:ea typeface="Source Sans Pro"/>
              <a:cs typeface="Source Sans Pro"/>
              <a:sym typeface="Source Sans Pro"/>
            </a:endParaRPr>
          </a:p>
        </p:txBody>
      </p:sp>
      <p:sp>
        <p:nvSpPr>
          <p:cNvPr id="255" name="Google Shape;255;g1cb5adbeec9_3_1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1cb5adbeec9_3_1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57" name="Google Shape;257;g1cb5adbeec9_3_15"/>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58" name="Google Shape;258;g1cb5adbeec9_3_15"/>
          <p:cNvPicPr preferRelativeResize="0"/>
          <p:nvPr/>
        </p:nvPicPr>
        <p:blipFill>
          <a:blip r:embed="rId5">
            <a:alphaModFix/>
          </a:blip>
          <a:stretch>
            <a:fillRect/>
          </a:stretch>
        </p:blipFill>
        <p:spPr>
          <a:xfrm>
            <a:off x="239325" y="998325"/>
            <a:ext cx="5273674" cy="4050125"/>
          </a:xfrm>
          <a:prstGeom prst="rect">
            <a:avLst/>
          </a:prstGeom>
          <a:noFill/>
          <a:ln>
            <a:noFill/>
          </a:ln>
        </p:spPr>
      </p:pic>
      <p:cxnSp>
        <p:nvCxnSpPr>
          <p:cNvPr id="259" name="Google Shape;259;g1cb5adbeec9_3_15"/>
          <p:cNvCxnSpPr/>
          <p:nvPr/>
        </p:nvCxnSpPr>
        <p:spPr>
          <a:xfrm rot="10800000">
            <a:off x="4694550" y="3099300"/>
            <a:ext cx="975900" cy="1200"/>
          </a:xfrm>
          <a:prstGeom prst="straightConnector1">
            <a:avLst/>
          </a:prstGeom>
          <a:noFill/>
          <a:ln cap="flat" cmpd="sng" w="19050">
            <a:solidFill>
              <a:srgbClr val="FF0000"/>
            </a:solidFill>
            <a:prstDash val="solid"/>
            <a:round/>
            <a:headEnd len="med" w="med" type="none"/>
            <a:tailEnd len="med" w="med" type="triangle"/>
          </a:ln>
        </p:spPr>
      </p:cxnSp>
      <p:cxnSp>
        <p:nvCxnSpPr>
          <p:cNvPr id="260" name="Google Shape;260;g1cb5adbeec9_3_15"/>
          <p:cNvCxnSpPr/>
          <p:nvPr/>
        </p:nvCxnSpPr>
        <p:spPr>
          <a:xfrm flipH="1">
            <a:off x="5553800" y="3291175"/>
            <a:ext cx="813000" cy="2400"/>
          </a:xfrm>
          <a:prstGeom prst="straightConnector1">
            <a:avLst/>
          </a:prstGeom>
          <a:noFill/>
          <a:ln cap="flat" cmpd="sng" w="19050">
            <a:solidFill>
              <a:srgbClr val="38761D"/>
            </a:solidFill>
            <a:prstDash val="solid"/>
            <a:round/>
            <a:headEnd len="med" w="med" type="none"/>
            <a:tailEnd len="med" w="med" type="triangle"/>
          </a:ln>
        </p:spPr>
      </p:cxnSp>
      <p:cxnSp>
        <p:nvCxnSpPr>
          <p:cNvPr id="261" name="Google Shape;261;g1cb5adbeec9_3_15"/>
          <p:cNvCxnSpPr/>
          <p:nvPr/>
        </p:nvCxnSpPr>
        <p:spPr>
          <a:xfrm flipH="1">
            <a:off x="3937925" y="3772000"/>
            <a:ext cx="1666200" cy="84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1cd06384144_0_0"/>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Overview</a:t>
            </a:r>
            <a:endParaRPr b="1" i="0" sz="4000" u="none" cap="none" strike="noStrike">
              <a:solidFill>
                <a:srgbClr val="171947"/>
              </a:solidFill>
              <a:latin typeface="Source Sans Pro"/>
              <a:ea typeface="Source Sans Pro"/>
              <a:cs typeface="Source Sans Pro"/>
              <a:sym typeface="Source Sans Pro"/>
            </a:endParaRPr>
          </a:p>
        </p:txBody>
      </p:sp>
      <p:sp>
        <p:nvSpPr>
          <p:cNvPr id="64" name="Google Shape;64;g1cd06384144_0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 name="Google Shape;65;g1cd06384144_0_0"/>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graphicFrame>
        <p:nvGraphicFramePr>
          <p:cNvPr id="66" name="Google Shape;66;g1cd06384144_0_0"/>
          <p:cNvGraphicFramePr/>
          <p:nvPr/>
        </p:nvGraphicFramePr>
        <p:xfrm>
          <a:off x="0" y="1055900"/>
          <a:ext cx="3000000" cy="3000000"/>
        </p:xfrm>
        <a:graphic>
          <a:graphicData uri="http://schemas.openxmlformats.org/drawingml/2006/table">
            <a:tbl>
              <a:tblPr>
                <a:noFill/>
                <a:tableStyleId>{6766209E-F05C-467F-844E-3A4B6B1D3F26}</a:tableStyleId>
              </a:tblPr>
              <a:tblGrid>
                <a:gridCol w="452475"/>
                <a:gridCol w="6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Version Control</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Git/Github</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VS Code</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Github Desktop</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Clone</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Add/Commit/Push</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Fetch/Status/Pull</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Branch/Checkout/Merge</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Fork/Pull Requests</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Issues</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Scenarios for Data Science</a:t>
                      </a:r>
                      <a:endParaRPr b="1"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Activity</a:t>
                      </a:r>
                      <a:endParaRPr b="1"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67" name="Google Shape;67;g1cd06384144_0_0"/>
          <p:cNvPicPr preferRelativeResize="0"/>
          <p:nvPr/>
        </p:nvPicPr>
        <p:blipFill rotWithShape="1">
          <a:blip r:embed="rId5">
            <a:alphaModFix/>
          </a:blip>
          <a:srcRect b="0" l="39646" r="0" t="0"/>
          <a:stretch/>
        </p:blipFill>
        <p:spPr>
          <a:xfrm rot="5400000">
            <a:off x="6766263" y="2765762"/>
            <a:ext cx="2461399" cy="2294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cb5adbeec9_1_21"/>
          <p:cNvSpPr txBox="1"/>
          <p:nvPr/>
        </p:nvSpPr>
        <p:spPr>
          <a:xfrm>
            <a:off x="157500" y="143575"/>
            <a:ext cx="70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800">
                <a:solidFill>
                  <a:schemeClr val="dk1"/>
                </a:solidFill>
                <a:latin typeface="Source Sans Pro"/>
                <a:ea typeface="Source Sans Pro"/>
                <a:cs typeface="Source Sans Pro"/>
                <a:sym typeface="Source Sans Pro"/>
              </a:rPr>
              <a:t>Git</a:t>
            </a:r>
            <a:r>
              <a:rPr b="1" lang="en" sz="3800">
                <a:solidFill>
                  <a:srgbClr val="171947"/>
                </a:solidFill>
                <a:latin typeface="Source Sans Pro"/>
                <a:ea typeface="Source Sans Pro"/>
                <a:cs typeface="Source Sans Pro"/>
                <a:sym typeface="Source Sans Pro"/>
              </a:rPr>
              <a:t> </a:t>
            </a:r>
            <a:r>
              <a:rPr b="1" lang="en" sz="3800">
                <a:solidFill>
                  <a:srgbClr val="FF0000"/>
                </a:solidFill>
                <a:latin typeface="Source Sans Pro"/>
                <a:ea typeface="Source Sans Pro"/>
                <a:cs typeface="Source Sans Pro"/>
                <a:sym typeface="Source Sans Pro"/>
              </a:rPr>
              <a:t>Add</a:t>
            </a:r>
            <a:r>
              <a:rPr b="1" lang="en" sz="3800">
                <a:solidFill>
                  <a:srgbClr val="171947"/>
                </a:solidFill>
                <a:latin typeface="Source Sans Pro"/>
                <a:ea typeface="Source Sans Pro"/>
                <a:cs typeface="Source Sans Pro"/>
                <a:sym typeface="Source Sans Pro"/>
              </a:rPr>
              <a:t>/</a:t>
            </a:r>
            <a:r>
              <a:rPr b="1" lang="en" sz="3800">
                <a:solidFill>
                  <a:srgbClr val="38761D"/>
                </a:solidFill>
                <a:latin typeface="Source Sans Pro"/>
                <a:ea typeface="Source Sans Pro"/>
                <a:cs typeface="Source Sans Pro"/>
                <a:sym typeface="Source Sans Pro"/>
              </a:rPr>
              <a:t>Commit</a:t>
            </a:r>
            <a:r>
              <a:rPr b="1" lang="en" sz="3800">
                <a:solidFill>
                  <a:srgbClr val="171947"/>
                </a:solidFill>
                <a:latin typeface="Source Sans Pro"/>
                <a:ea typeface="Source Sans Pro"/>
                <a:cs typeface="Source Sans Pro"/>
                <a:sym typeface="Source Sans Pro"/>
              </a:rPr>
              <a:t>/</a:t>
            </a:r>
            <a:r>
              <a:rPr b="1" lang="en" sz="3800">
                <a:solidFill>
                  <a:srgbClr val="0000FF"/>
                </a:solidFill>
                <a:latin typeface="Source Sans Pro"/>
                <a:ea typeface="Source Sans Pro"/>
                <a:cs typeface="Source Sans Pro"/>
                <a:sym typeface="Source Sans Pro"/>
              </a:rPr>
              <a:t>Push</a:t>
            </a:r>
            <a:r>
              <a:rPr b="1" lang="en" sz="3800">
                <a:solidFill>
                  <a:srgbClr val="171947"/>
                </a:solidFill>
                <a:latin typeface="Source Sans Pro"/>
                <a:ea typeface="Source Sans Pro"/>
                <a:cs typeface="Source Sans Pro"/>
                <a:sym typeface="Source Sans Pro"/>
              </a:rPr>
              <a:t>: VS Code</a:t>
            </a:r>
            <a:endParaRPr b="1" i="0" sz="3800" u="none" cap="none" strike="noStrike">
              <a:solidFill>
                <a:srgbClr val="171947"/>
              </a:solidFill>
              <a:latin typeface="Source Sans Pro"/>
              <a:ea typeface="Source Sans Pro"/>
              <a:cs typeface="Source Sans Pro"/>
              <a:sym typeface="Source Sans Pro"/>
            </a:endParaRPr>
          </a:p>
        </p:txBody>
      </p:sp>
      <p:sp>
        <p:nvSpPr>
          <p:cNvPr id="267" name="Google Shape;267;g1cb5adbeec9_1_2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1cb5adbeec9_1_2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269" name="Google Shape;269;g1cb5adbeec9_1_21"/>
          <p:cNvGraphicFramePr/>
          <p:nvPr/>
        </p:nvGraphicFramePr>
        <p:xfrm>
          <a:off x="5041425" y="1014100"/>
          <a:ext cx="3000000" cy="3000000"/>
        </p:xfrm>
        <a:graphic>
          <a:graphicData uri="http://schemas.openxmlformats.org/drawingml/2006/table">
            <a:tbl>
              <a:tblPr>
                <a:noFill/>
                <a:tableStyleId>{6766209E-F05C-467F-844E-3A4B6B1D3F26}</a:tableStyleId>
              </a:tblPr>
              <a:tblGrid>
                <a:gridCol w="382850"/>
                <a:gridCol w="321920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chemeClr val="dk1"/>
                        </a:buClr>
                        <a:buSzPts val="1600"/>
                        <a:buFont typeface="Source Sans Pro"/>
                        <a:buChar char="●"/>
                      </a:pPr>
                      <a:r>
                        <a:rPr lang="en">
                          <a:solidFill>
                            <a:schemeClr val="dk1"/>
                          </a:solidFill>
                          <a:latin typeface="Source Sans Pro"/>
                          <a:ea typeface="Source Sans Pro"/>
                          <a:cs typeface="Source Sans Pro"/>
                          <a:sym typeface="Source Sans Pro"/>
                        </a:rPr>
                        <a:t>Click + to Add/Stage Changes</a:t>
                      </a:r>
                      <a:endParaRPr>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a:solidFill>
                          <a:schemeClr val="dk1"/>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Click Commit </a:t>
                      </a:r>
                      <a:r>
                        <a:rPr lang="en">
                          <a:solidFill>
                            <a:schemeClr val="dk1"/>
                          </a:solidFill>
                          <a:latin typeface="Source Sans Pro"/>
                          <a:ea typeface="Source Sans Pro"/>
                          <a:cs typeface="Source Sans Pro"/>
                          <a:sym typeface="Source Sans Pro"/>
                        </a:rPr>
                        <a:t>and</a:t>
                      </a:r>
                      <a:r>
                        <a:rPr lang="en">
                          <a:solidFill>
                            <a:schemeClr val="dk1"/>
                          </a:solidFill>
                          <a:latin typeface="Source Sans Pro"/>
                          <a:ea typeface="Source Sans Pro"/>
                          <a:cs typeface="Source Sans Pro"/>
                          <a:sym typeface="Source Sans Pro"/>
                        </a:rPr>
                        <a:t> Write Commit Comments</a:t>
                      </a:r>
                      <a:endParaRPr>
                        <a:solidFill>
                          <a:schemeClr val="dk1"/>
                        </a:solidFill>
                        <a:latin typeface="Source Sans Pro"/>
                        <a:ea typeface="Source Sans Pro"/>
                        <a:cs typeface="Source Sans Pro"/>
                        <a:sym typeface="Source Sans Pro"/>
                      </a:endParaRPr>
                    </a:p>
                    <a:p>
                      <a:pPr indent="-317500" lvl="1" marL="9144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Close Commit File after writing comment</a:t>
                      </a:r>
                      <a:endParaRPr>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a:solidFill>
                          <a:schemeClr val="dk1"/>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Sync Changes to Push</a:t>
                      </a:r>
                      <a:endParaRPr>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270" name="Google Shape;270;g1cb5adbeec9_1_21"/>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71" name="Google Shape;271;g1cb5adbeec9_1_21"/>
          <p:cNvPicPr preferRelativeResize="0"/>
          <p:nvPr/>
        </p:nvPicPr>
        <p:blipFill rotWithShape="1">
          <a:blip r:embed="rId5">
            <a:alphaModFix/>
          </a:blip>
          <a:srcRect b="14806" l="0" r="59740" t="2936"/>
          <a:stretch/>
        </p:blipFill>
        <p:spPr>
          <a:xfrm>
            <a:off x="0" y="867775"/>
            <a:ext cx="2658051" cy="1933150"/>
          </a:xfrm>
          <a:prstGeom prst="rect">
            <a:avLst/>
          </a:prstGeom>
          <a:noFill/>
          <a:ln>
            <a:noFill/>
          </a:ln>
        </p:spPr>
      </p:pic>
      <p:sp>
        <p:nvSpPr>
          <p:cNvPr id="272" name="Google Shape;272;g1cb5adbeec9_1_21"/>
          <p:cNvSpPr/>
          <p:nvPr/>
        </p:nvSpPr>
        <p:spPr>
          <a:xfrm>
            <a:off x="2146933" y="2537234"/>
            <a:ext cx="2850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g1cb5adbeec9_1_21"/>
          <p:cNvPicPr preferRelativeResize="0"/>
          <p:nvPr/>
        </p:nvPicPr>
        <p:blipFill rotWithShape="1">
          <a:blip r:embed="rId6">
            <a:alphaModFix/>
          </a:blip>
          <a:srcRect b="0" l="1885" r="11601" t="0"/>
          <a:stretch/>
        </p:blipFill>
        <p:spPr>
          <a:xfrm>
            <a:off x="750" y="2877125"/>
            <a:ext cx="3520300" cy="1961575"/>
          </a:xfrm>
          <a:prstGeom prst="rect">
            <a:avLst/>
          </a:prstGeom>
          <a:noFill/>
          <a:ln>
            <a:noFill/>
          </a:ln>
        </p:spPr>
      </p:pic>
      <p:sp>
        <p:nvSpPr>
          <p:cNvPr id="274" name="Google Shape;274;g1cb5adbeec9_1_21"/>
          <p:cNvSpPr/>
          <p:nvPr/>
        </p:nvSpPr>
        <p:spPr>
          <a:xfrm>
            <a:off x="741" y="3594300"/>
            <a:ext cx="1706700" cy="263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g1cb5adbeec9_1_21"/>
          <p:cNvCxnSpPr/>
          <p:nvPr/>
        </p:nvCxnSpPr>
        <p:spPr>
          <a:xfrm flipH="1">
            <a:off x="2611925" y="1254225"/>
            <a:ext cx="2934300" cy="1346400"/>
          </a:xfrm>
          <a:prstGeom prst="straightConnector1">
            <a:avLst/>
          </a:prstGeom>
          <a:noFill/>
          <a:ln cap="flat" cmpd="sng" w="19050">
            <a:solidFill>
              <a:srgbClr val="FF0000"/>
            </a:solidFill>
            <a:prstDash val="solid"/>
            <a:round/>
            <a:headEnd len="med" w="med" type="none"/>
            <a:tailEnd len="med" w="med" type="triangle"/>
          </a:ln>
        </p:spPr>
      </p:cxnSp>
      <p:cxnSp>
        <p:nvCxnSpPr>
          <p:cNvPr id="276" name="Google Shape;276;g1cb5adbeec9_1_21"/>
          <p:cNvCxnSpPr/>
          <p:nvPr/>
        </p:nvCxnSpPr>
        <p:spPr>
          <a:xfrm flipH="1">
            <a:off x="1461425" y="1711425"/>
            <a:ext cx="4084800" cy="1729200"/>
          </a:xfrm>
          <a:prstGeom prst="straightConnector1">
            <a:avLst/>
          </a:prstGeom>
          <a:noFill/>
          <a:ln cap="flat" cmpd="sng" w="19050">
            <a:solidFill>
              <a:srgbClr val="38761D"/>
            </a:solidFill>
            <a:prstDash val="solid"/>
            <a:round/>
            <a:headEnd len="med" w="med" type="none"/>
            <a:tailEnd len="med" w="med" type="triangle"/>
          </a:ln>
        </p:spPr>
      </p:cxnSp>
      <p:cxnSp>
        <p:nvCxnSpPr>
          <p:cNvPr id="277" name="Google Shape;277;g1cb5adbeec9_1_21"/>
          <p:cNvCxnSpPr>
            <a:endCxn id="278" idx="3"/>
          </p:cNvCxnSpPr>
          <p:nvPr/>
        </p:nvCxnSpPr>
        <p:spPr>
          <a:xfrm flipH="1">
            <a:off x="3521050" y="1711537"/>
            <a:ext cx="2025300" cy="1646400"/>
          </a:xfrm>
          <a:prstGeom prst="straightConnector1">
            <a:avLst/>
          </a:prstGeom>
          <a:noFill/>
          <a:ln cap="flat" cmpd="sng" w="19050">
            <a:solidFill>
              <a:srgbClr val="38761D"/>
            </a:solidFill>
            <a:prstDash val="solid"/>
            <a:round/>
            <a:headEnd len="med" w="med" type="none"/>
            <a:tailEnd len="med" w="med" type="triangle"/>
          </a:ln>
        </p:spPr>
      </p:cxnSp>
      <p:pic>
        <p:nvPicPr>
          <p:cNvPr id="278" name="Google Shape;278;g1cb5adbeec9_1_21"/>
          <p:cNvPicPr preferRelativeResize="0"/>
          <p:nvPr/>
        </p:nvPicPr>
        <p:blipFill rotWithShape="1">
          <a:blip r:embed="rId7">
            <a:alphaModFix/>
          </a:blip>
          <a:srcRect b="0" l="0" r="40337" t="0"/>
          <a:stretch/>
        </p:blipFill>
        <p:spPr>
          <a:xfrm>
            <a:off x="2354475" y="3275250"/>
            <a:ext cx="1166575" cy="165375"/>
          </a:xfrm>
          <a:prstGeom prst="rect">
            <a:avLst/>
          </a:prstGeom>
          <a:noFill/>
          <a:ln>
            <a:noFill/>
          </a:ln>
        </p:spPr>
      </p:pic>
      <p:pic>
        <p:nvPicPr>
          <p:cNvPr id="279" name="Google Shape;279;g1cb5adbeec9_1_21"/>
          <p:cNvPicPr preferRelativeResize="0"/>
          <p:nvPr/>
        </p:nvPicPr>
        <p:blipFill>
          <a:blip r:embed="rId8">
            <a:alphaModFix/>
          </a:blip>
          <a:stretch>
            <a:fillRect/>
          </a:stretch>
        </p:blipFill>
        <p:spPr>
          <a:xfrm>
            <a:off x="3794100" y="3357925"/>
            <a:ext cx="3055815" cy="1646400"/>
          </a:xfrm>
          <a:prstGeom prst="rect">
            <a:avLst/>
          </a:prstGeom>
          <a:noFill/>
          <a:ln>
            <a:noFill/>
          </a:ln>
        </p:spPr>
      </p:pic>
      <p:sp>
        <p:nvSpPr>
          <p:cNvPr id="280" name="Google Shape;280;g1cb5adbeec9_1_21"/>
          <p:cNvSpPr/>
          <p:nvPr/>
        </p:nvSpPr>
        <p:spPr>
          <a:xfrm>
            <a:off x="4487075" y="4349525"/>
            <a:ext cx="2294100" cy="3738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g1cb5adbeec9_1_21"/>
          <p:cNvCxnSpPr/>
          <p:nvPr/>
        </p:nvCxnSpPr>
        <p:spPr>
          <a:xfrm flipH="1">
            <a:off x="5511750" y="2750100"/>
            <a:ext cx="69000" cy="13923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cb5adbeec9_2_75"/>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171947"/>
              </a:solidFill>
              <a:latin typeface="Source Sans Pro"/>
              <a:ea typeface="Source Sans Pro"/>
              <a:cs typeface="Source Sans Pro"/>
              <a:sym typeface="Source Sans Pro"/>
            </a:endParaRPr>
          </a:p>
        </p:txBody>
      </p:sp>
      <p:sp>
        <p:nvSpPr>
          <p:cNvPr id="287" name="Google Shape;287;g1cb5adbeec9_2_7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g1cb5adbeec9_2_7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89" name="Google Shape;289;g1cb5adbeec9_2_75"/>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290" name="Google Shape;290;g1cb5adbeec9_2_75"/>
          <p:cNvPicPr preferRelativeResize="0"/>
          <p:nvPr/>
        </p:nvPicPr>
        <p:blipFill>
          <a:blip r:embed="rId5">
            <a:alphaModFix/>
          </a:blip>
          <a:stretch>
            <a:fillRect/>
          </a:stretch>
        </p:blipFill>
        <p:spPr>
          <a:xfrm>
            <a:off x="672648" y="943977"/>
            <a:ext cx="6001103" cy="3552675"/>
          </a:xfrm>
          <a:prstGeom prst="rect">
            <a:avLst/>
          </a:prstGeom>
          <a:noFill/>
          <a:ln cap="flat" cmpd="sng" w="9525">
            <a:solidFill>
              <a:schemeClr val="lt1"/>
            </a:solidFill>
            <a:prstDash val="solid"/>
            <a:round/>
            <a:headEnd len="sm" w="sm" type="none"/>
            <a:tailEnd len="sm" w="sm" type="none"/>
          </a:ln>
        </p:spPr>
      </p:pic>
      <p:sp>
        <p:nvSpPr>
          <p:cNvPr id="291" name="Google Shape;291;g1cb5adbeec9_2_75"/>
          <p:cNvSpPr/>
          <p:nvPr/>
        </p:nvSpPr>
        <p:spPr>
          <a:xfrm>
            <a:off x="3514000" y="1962000"/>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92" name="Google Shape;292;g1cb5adbeec9_2_75"/>
          <p:cNvSpPr/>
          <p:nvPr/>
        </p:nvSpPr>
        <p:spPr>
          <a:xfrm>
            <a:off x="1466725" y="1962000"/>
            <a:ext cx="4743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cb5adbeec9_2_41"/>
          <p:cNvSpPr txBox="1"/>
          <p:nvPr/>
        </p:nvSpPr>
        <p:spPr>
          <a:xfrm>
            <a:off x="157500" y="143575"/>
            <a:ext cx="712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chemeClr val="dk1"/>
                </a:solidFill>
                <a:latin typeface="Source Sans Pro"/>
                <a:ea typeface="Source Sans Pro"/>
                <a:cs typeface="Source Sans Pro"/>
                <a:sym typeface="Source Sans Pro"/>
              </a:rPr>
              <a:t>Git</a:t>
            </a:r>
            <a:r>
              <a:rPr b="1" lang="en" sz="4000">
                <a:solidFill>
                  <a:srgbClr val="171947"/>
                </a:solidFill>
                <a:latin typeface="Source Sans Pro"/>
                <a:ea typeface="Source Sans Pro"/>
                <a:cs typeface="Source Sans Pro"/>
                <a:sym typeface="Source Sans Pro"/>
              </a:rPr>
              <a:t> </a:t>
            </a:r>
            <a:r>
              <a:rPr b="1" lang="en" sz="4000">
                <a:solidFill>
                  <a:srgbClr val="9900FF"/>
                </a:solidFill>
                <a:latin typeface="Source Sans Pro"/>
                <a:ea typeface="Source Sans Pro"/>
                <a:cs typeface="Source Sans Pro"/>
                <a:sym typeface="Source Sans Pro"/>
              </a:rPr>
              <a:t>Fetch</a:t>
            </a:r>
            <a:r>
              <a:rPr b="1" lang="en" sz="4000">
                <a:solidFill>
                  <a:srgbClr val="171947"/>
                </a:solidFill>
                <a:latin typeface="Source Sans Pro"/>
                <a:ea typeface="Source Sans Pro"/>
                <a:cs typeface="Source Sans Pro"/>
                <a:sym typeface="Source Sans Pro"/>
              </a:rPr>
              <a:t>/</a:t>
            </a:r>
            <a:r>
              <a:rPr b="1" lang="en" sz="4000">
                <a:solidFill>
                  <a:srgbClr val="FF9900"/>
                </a:solidFill>
                <a:latin typeface="Source Sans Pro"/>
                <a:ea typeface="Source Sans Pro"/>
                <a:cs typeface="Source Sans Pro"/>
                <a:sym typeface="Source Sans Pro"/>
              </a:rPr>
              <a:t>Status</a:t>
            </a:r>
            <a:r>
              <a:rPr b="1" lang="en" sz="4000">
                <a:solidFill>
                  <a:srgbClr val="171947"/>
                </a:solidFill>
                <a:latin typeface="Source Sans Pro"/>
                <a:ea typeface="Source Sans Pro"/>
                <a:cs typeface="Source Sans Pro"/>
                <a:sym typeface="Source Sans Pro"/>
              </a:rPr>
              <a:t>/</a:t>
            </a:r>
            <a:r>
              <a:rPr b="1" lang="en" sz="4000">
                <a:solidFill>
                  <a:srgbClr val="85200C"/>
                </a:solidFill>
                <a:latin typeface="Source Sans Pro"/>
                <a:ea typeface="Source Sans Pro"/>
                <a:cs typeface="Source Sans Pro"/>
                <a:sym typeface="Source Sans Pro"/>
              </a:rPr>
              <a:t>Pull</a:t>
            </a:r>
            <a:r>
              <a:rPr b="1" lang="en" sz="4000">
                <a:solidFill>
                  <a:schemeClr val="dk1"/>
                </a:solidFill>
                <a:latin typeface="Source Sans Pro"/>
                <a:ea typeface="Source Sans Pro"/>
                <a:cs typeface="Source Sans Pro"/>
                <a:sym typeface="Source Sans Pro"/>
              </a:rPr>
              <a:t>: Terminal</a:t>
            </a:r>
            <a:endParaRPr b="1" i="0" sz="4000" u="none" cap="none" strike="noStrike">
              <a:solidFill>
                <a:schemeClr val="dk1"/>
              </a:solidFill>
              <a:latin typeface="Source Sans Pro"/>
              <a:ea typeface="Source Sans Pro"/>
              <a:cs typeface="Source Sans Pro"/>
              <a:sym typeface="Source Sans Pro"/>
            </a:endParaRPr>
          </a:p>
        </p:txBody>
      </p:sp>
      <p:sp>
        <p:nvSpPr>
          <p:cNvPr id="298" name="Google Shape;298;g1cb5adbeec9_2_4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g1cb5adbeec9_2_4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300" name="Google Shape;300;g1cb5adbeec9_2_41"/>
          <p:cNvGraphicFramePr/>
          <p:nvPr/>
        </p:nvGraphicFramePr>
        <p:xfrm>
          <a:off x="0" y="1055900"/>
          <a:ext cx="3000000" cy="3000000"/>
        </p:xfrm>
        <a:graphic>
          <a:graphicData uri="http://schemas.openxmlformats.org/drawingml/2006/table">
            <a:tbl>
              <a:tblPr>
                <a:noFill/>
                <a:tableStyleId>{6766209E-F05C-467F-844E-3A4B6B1D3F26}</a:tableStyleId>
              </a:tblPr>
              <a:tblGrid>
                <a:gridCol w="382850"/>
                <a:gridCol w="5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chemeClr val="dk1"/>
                        </a:buClr>
                        <a:buSzPts val="1600"/>
                        <a:buFont typeface="Source Sans Pro"/>
                        <a:buChar char="●"/>
                      </a:pPr>
                      <a:r>
                        <a:t/>
                      </a:r>
                      <a:endParaRPr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01" name="Google Shape;301;g1cb5adbeec9_2_41"/>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302" name="Google Shape;302;g1cb5adbeec9_2_41"/>
          <p:cNvPicPr preferRelativeResize="0"/>
          <p:nvPr/>
        </p:nvPicPr>
        <p:blipFill>
          <a:blip r:embed="rId5">
            <a:alphaModFix/>
          </a:blip>
          <a:stretch>
            <a:fillRect/>
          </a:stretch>
        </p:blipFill>
        <p:spPr>
          <a:xfrm>
            <a:off x="437950" y="998825"/>
            <a:ext cx="4123171" cy="1104863"/>
          </a:xfrm>
          <a:prstGeom prst="rect">
            <a:avLst/>
          </a:prstGeom>
          <a:noFill/>
          <a:ln>
            <a:noFill/>
          </a:ln>
        </p:spPr>
      </p:pic>
      <p:pic>
        <p:nvPicPr>
          <p:cNvPr id="303" name="Google Shape;303;g1cb5adbeec9_2_41"/>
          <p:cNvPicPr preferRelativeResize="0"/>
          <p:nvPr/>
        </p:nvPicPr>
        <p:blipFill>
          <a:blip r:embed="rId6">
            <a:alphaModFix/>
          </a:blip>
          <a:stretch>
            <a:fillRect/>
          </a:stretch>
        </p:blipFill>
        <p:spPr>
          <a:xfrm>
            <a:off x="437950" y="2278950"/>
            <a:ext cx="4777276" cy="1597550"/>
          </a:xfrm>
          <a:prstGeom prst="rect">
            <a:avLst/>
          </a:prstGeom>
          <a:noFill/>
          <a:ln>
            <a:noFill/>
          </a:ln>
        </p:spPr>
      </p:pic>
      <p:cxnSp>
        <p:nvCxnSpPr>
          <p:cNvPr id="304" name="Google Shape;304;g1cb5adbeec9_2_41"/>
          <p:cNvCxnSpPr/>
          <p:nvPr/>
        </p:nvCxnSpPr>
        <p:spPr>
          <a:xfrm rot="10800000">
            <a:off x="4387800" y="1071300"/>
            <a:ext cx="975900" cy="1200"/>
          </a:xfrm>
          <a:prstGeom prst="straightConnector1">
            <a:avLst/>
          </a:prstGeom>
          <a:noFill/>
          <a:ln cap="flat" cmpd="sng" w="19050">
            <a:solidFill>
              <a:srgbClr val="9900FF"/>
            </a:solidFill>
            <a:prstDash val="solid"/>
            <a:round/>
            <a:headEnd len="med" w="med" type="none"/>
            <a:tailEnd len="med" w="med" type="triangle"/>
          </a:ln>
        </p:spPr>
      </p:cxnSp>
      <p:cxnSp>
        <p:nvCxnSpPr>
          <p:cNvPr id="305" name="Google Shape;305;g1cb5adbeec9_2_41"/>
          <p:cNvCxnSpPr/>
          <p:nvPr/>
        </p:nvCxnSpPr>
        <p:spPr>
          <a:xfrm rot="10800000">
            <a:off x="4244100" y="2353800"/>
            <a:ext cx="1210800" cy="5700"/>
          </a:xfrm>
          <a:prstGeom prst="straightConnector1">
            <a:avLst/>
          </a:prstGeom>
          <a:noFill/>
          <a:ln cap="flat" cmpd="sng" w="19050">
            <a:solidFill>
              <a:srgbClr val="FF9900"/>
            </a:solidFill>
            <a:prstDash val="solid"/>
            <a:round/>
            <a:headEnd len="med" w="med" type="none"/>
            <a:tailEnd len="med" w="med" type="triangle"/>
          </a:ln>
        </p:spPr>
      </p:cxnSp>
      <p:cxnSp>
        <p:nvCxnSpPr>
          <p:cNvPr id="306" name="Google Shape;306;g1cb5adbeec9_2_41"/>
          <p:cNvCxnSpPr/>
          <p:nvPr/>
        </p:nvCxnSpPr>
        <p:spPr>
          <a:xfrm rot="10800000">
            <a:off x="4103900" y="3147250"/>
            <a:ext cx="1359300" cy="3000"/>
          </a:xfrm>
          <a:prstGeom prst="straightConnector1">
            <a:avLst/>
          </a:prstGeom>
          <a:noFill/>
          <a:ln cap="flat" cmpd="sng" w="19050">
            <a:solidFill>
              <a:srgbClr val="85200C"/>
            </a:solidFill>
            <a:prstDash val="solid"/>
            <a:round/>
            <a:headEnd len="med" w="med" type="none"/>
            <a:tailEnd len="med" w="med" type="triangle"/>
          </a:ln>
        </p:spPr>
      </p:cxnSp>
      <p:pic>
        <p:nvPicPr>
          <p:cNvPr id="307" name="Google Shape;307;g1cb5adbeec9_2_41"/>
          <p:cNvPicPr preferRelativeResize="0"/>
          <p:nvPr/>
        </p:nvPicPr>
        <p:blipFill>
          <a:blip r:embed="rId7">
            <a:alphaModFix/>
          </a:blip>
          <a:stretch>
            <a:fillRect/>
          </a:stretch>
        </p:blipFill>
        <p:spPr>
          <a:xfrm>
            <a:off x="3720075" y="3487950"/>
            <a:ext cx="2989721" cy="1597550"/>
          </a:xfrm>
          <a:prstGeom prst="rect">
            <a:avLst/>
          </a:prstGeom>
          <a:noFill/>
          <a:ln>
            <a:noFill/>
          </a:ln>
        </p:spPr>
      </p:pic>
      <p:sp>
        <p:nvSpPr>
          <p:cNvPr id="308" name="Google Shape;308;g1cb5adbeec9_2_41"/>
          <p:cNvSpPr txBox="1"/>
          <p:nvPr/>
        </p:nvSpPr>
        <p:spPr>
          <a:xfrm>
            <a:off x="5363700" y="958825"/>
            <a:ext cx="3399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Downloads contents from remote repo → local repo</a:t>
            </a:r>
            <a:endParaRPr>
              <a:latin typeface="Source Sans Pro"/>
              <a:ea typeface="Source Sans Pro"/>
              <a:cs typeface="Source Sans Pro"/>
              <a:sym typeface="Source Sans Pro"/>
            </a:endParaRPr>
          </a:p>
        </p:txBody>
      </p:sp>
      <p:sp>
        <p:nvSpPr>
          <p:cNvPr id="309" name="Google Shape;309;g1cb5adbeec9_2_41"/>
          <p:cNvSpPr txBox="1"/>
          <p:nvPr/>
        </p:nvSpPr>
        <p:spPr>
          <a:xfrm>
            <a:off x="5363700" y="2140050"/>
            <a:ext cx="3399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Checks for differences between remote and local repo</a:t>
            </a:r>
            <a:endParaRPr>
              <a:latin typeface="Source Sans Pro"/>
              <a:ea typeface="Source Sans Pro"/>
              <a:cs typeface="Source Sans Pro"/>
              <a:sym typeface="Source Sans Pro"/>
            </a:endParaRPr>
          </a:p>
        </p:txBody>
      </p:sp>
      <p:sp>
        <p:nvSpPr>
          <p:cNvPr id="310" name="Google Shape;310;g1cb5adbeec9_2_41"/>
          <p:cNvSpPr txBox="1"/>
          <p:nvPr/>
        </p:nvSpPr>
        <p:spPr>
          <a:xfrm>
            <a:off x="5363700" y="2921700"/>
            <a:ext cx="339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Update local repo</a:t>
            </a:r>
            <a:endParaRPr>
              <a:latin typeface="Source Sans Pro"/>
              <a:ea typeface="Source Sans Pro"/>
              <a:cs typeface="Source Sans Pro"/>
              <a:sym typeface="Source Sans Pro"/>
            </a:endParaRPr>
          </a:p>
        </p:txBody>
      </p:sp>
      <p:sp>
        <p:nvSpPr>
          <p:cNvPr id="311" name="Google Shape;311;g1cb5adbeec9_2_41"/>
          <p:cNvSpPr/>
          <p:nvPr/>
        </p:nvSpPr>
        <p:spPr>
          <a:xfrm>
            <a:off x="3407250" y="4426925"/>
            <a:ext cx="1558500" cy="17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cd06384144_1_0"/>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chemeClr val="dk1"/>
                </a:solidFill>
                <a:latin typeface="Source Sans Pro"/>
                <a:ea typeface="Source Sans Pro"/>
                <a:cs typeface="Source Sans Pro"/>
                <a:sym typeface="Source Sans Pro"/>
              </a:rPr>
              <a:t>Git</a:t>
            </a:r>
            <a:r>
              <a:rPr b="1" lang="en" sz="4000">
                <a:solidFill>
                  <a:srgbClr val="171947"/>
                </a:solidFill>
                <a:latin typeface="Source Sans Pro"/>
                <a:ea typeface="Source Sans Pro"/>
                <a:cs typeface="Source Sans Pro"/>
                <a:sym typeface="Source Sans Pro"/>
              </a:rPr>
              <a:t> </a:t>
            </a:r>
            <a:r>
              <a:rPr b="1" lang="en" sz="4000">
                <a:solidFill>
                  <a:srgbClr val="9900FF"/>
                </a:solidFill>
                <a:latin typeface="Source Sans Pro"/>
                <a:ea typeface="Source Sans Pro"/>
                <a:cs typeface="Source Sans Pro"/>
                <a:sym typeface="Source Sans Pro"/>
              </a:rPr>
              <a:t>Fetch</a:t>
            </a:r>
            <a:r>
              <a:rPr b="1" lang="en" sz="4000">
                <a:solidFill>
                  <a:srgbClr val="171947"/>
                </a:solidFill>
                <a:latin typeface="Source Sans Pro"/>
                <a:ea typeface="Source Sans Pro"/>
                <a:cs typeface="Source Sans Pro"/>
                <a:sym typeface="Source Sans Pro"/>
              </a:rPr>
              <a:t>/</a:t>
            </a:r>
            <a:r>
              <a:rPr b="1" lang="en" sz="4000">
                <a:solidFill>
                  <a:srgbClr val="FF9900"/>
                </a:solidFill>
                <a:latin typeface="Source Sans Pro"/>
                <a:ea typeface="Source Sans Pro"/>
                <a:cs typeface="Source Sans Pro"/>
                <a:sym typeface="Source Sans Pro"/>
              </a:rPr>
              <a:t>Status</a:t>
            </a:r>
            <a:r>
              <a:rPr b="1" lang="en" sz="4000">
                <a:solidFill>
                  <a:srgbClr val="171947"/>
                </a:solidFill>
                <a:latin typeface="Source Sans Pro"/>
                <a:ea typeface="Source Sans Pro"/>
                <a:cs typeface="Source Sans Pro"/>
                <a:sym typeface="Source Sans Pro"/>
              </a:rPr>
              <a:t>/</a:t>
            </a:r>
            <a:r>
              <a:rPr b="1" lang="en" sz="4000">
                <a:solidFill>
                  <a:srgbClr val="85200C"/>
                </a:solidFill>
                <a:latin typeface="Source Sans Pro"/>
                <a:ea typeface="Source Sans Pro"/>
                <a:cs typeface="Source Sans Pro"/>
                <a:sym typeface="Source Sans Pro"/>
              </a:rPr>
              <a:t>Pull </a:t>
            </a:r>
            <a:r>
              <a:rPr b="1" lang="en" sz="4000">
                <a:latin typeface="Source Sans Pro"/>
                <a:ea typeface="Source Sans Pro"/>
                <a:cs typeface="Source Sans Pro"/>
                <a:sym typeface="Source Sans Pro"/>
              </a:rPr>
              <a:t>: VS Code</a:t>
            </a:r>
            <a:endParaRPr b="1" i="0" sz="4000" u="none" cap="none" strike="noStrike">
              <a:latin typeface="Source Sans Pro"/>
              <a:ea typeface="Source Sans Pro"/>
              <a:cs typeface="Source Sans Pro"/>
              <a:sym typeface="Source Sans Pro"/>
            </a:endParaRPr>
          </a:p>
        </p:txBody>
      </p:sp>
      <p:sp>
        <p:nvSpPr>
          <p:cNvPr id="317" name="Google Shape;317;g1cd06384144_1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g1cd06384144_1_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319" name="Google Shape;319;g1cd06384144_1_0"/>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Click to Display Commit Graph</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330200" lvl="0" marL="457200" marR="0" rtl="0" algn="l">
                        <a:lnSpc>
                          <a:spcPct val="100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Click Fetch to “Refresh”</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330200" lvl="0" marL="457200" marR="0" rtl="0" algn="l">
                        <a:lnSpc>
                          <a:spcPct val="100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Click Sync Changes to pull the file(s)</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20" name="Google Shape;320;g1cd06384144_1_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321" name="Google Shape;321;g1cd06384144_1_0"/>
          <p:cNvPicPr preferRelativeResize="0"/>
          <p:nvPr/>
        </p:nvPicPr>
        <p:blipFill rotWithShape="1">
          <a:blip r:embed="rId5">
            <a:alphaModFix/>
          </a:blip>
          <a:srcRect b="31777" l="0" r="39798" t="0"/>
          <a:stretch/>
        </p:blipFill>
        <p:spPr>
          <a:xfrm>
            <a:off x="157500" y="913600"/>
            <a:ext cx="1791151" cy="1428350"/>
          </a:xfrm>
          <a:prstGeom prst="rect">
            <a:avLst/>
          </a:prstGeom>
          <a:noFill/>
          <a:ln>
            <a:noFill/>
          </a:ln>
        </p:spPr>
      </p:pic>
      <p:pic>
        <p:nvPicPr>
          <p:cNvPr id="322" name="Google Shape;322;g1cd06384144_1_0"/>
          <p:cNvPicPr preferRelativeResize="0"/>
          <p:nvPr/>
        </p:nvPicPr>
        <p:blipFill rotWithShape="1">
          <a:blip r:embed="rId6">
            <a:alphaModFix/>
          </a:blip>
          <a:srcRect b="30478" l="0" r="49596" t="0"/>
          <a:stretch/>
        </p:blipFill>
        <p:spPr>
          <a:xfrm>
            <a:off x="2069600" y="1507000"/>
            <a:ext cx="3207200" cy="1738125"/>
          </a:xfrm>
          <a:prstGeom prst="rect">
            <a:avLst/>
          </a:prstGeom>
          <a:noFill/>
          <a:ln>
            <a:noFill/>
          </a:ln>
        </p:spPr>
      </p:pic>
      <p:pic>
        <p:nvPicPr>
          <p:cNvPr id="323" name="Google Shape;323;g1cd06384144_1_0"/>
          <p:cNvPicPr preferRelativeResize="0"/>
          <p:nvPr/>
        </p:nvPicPr>
        <p:blipFill rotWithShape="1">
          <a:blip r:embed="rId7">
            <a:alphaModFix/>
          </a:blip>
          <a:srcRect b="39624" l="0" r="36020" t="0"/>
          <a:stretch/>
        </p:blipFill>
        <p:spPr>
          <a:xfrm>
            <a:off x="36925" y="3447175"/>
            <a:ext cx="4044749" cy="1639275"/>
          </a:xfrm>
          <a:prstGeom prst="rect">
            <a:avLst/>
          </a:prstGeom>
          <a:noFill/>
          <a:ln>
            <a:noFill/>
          </a:ln>
        </p:spPr>
      </p:pic>
      <p:sp>
        <p:nvSpPr>
          <p:cNvPr id="324" name="Google Shape;324;g1cd06384144_1_0"/>
          <p:cNvSpPr/>
          <p:nvPr/>
        </p:nvSpPr>
        <p:spPr>
          <a:xfrm>
            <a:off x="798050" y="998325"/>
            <a:ext cx="233400" cy="22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g1cd06384144_1_0"/>
          <p:cNvCxnSpPr/>
          <p:nvPr/>
        </p:nvCxnSpPr>
        <p:spPr>
          <a:xfrm rot="10800000">
            <a:off x="1160900" y="1117500"/>
            <a:ext cx="4407300" cy="186600"/>
          </a:xfrm>
          <a:prstGeom prst="straightConnector1">
            <a:avLst/>
          </a:prstGeom>
          <a:noFill/>
          <a:ln cap="flat" cmpd="sng" w="9525">
            <a:solidFill>
              <a:srgbClr val="FF0000"/>
            </a:solidFill>
            <a:prstDash val="solid"/>
            <a:round/>
            <a:headEnd len="med" w="med" type="none"/>
            <a:tailEnd len="med" w="med" type="triangle"/>
          </a:ln>
        </p:spPr>
      </p:cxnSp>
      <p:sp>
        <p:nvSpPr>
          <p:cNvPr id="326" name="Google Shape;326;g1cd06384144_1_0"/>
          <p:cNvSpPr/>
          <p:nvPr/>
        </p:nvSpPr>
        <p:spPr>
          <a:xfrm>
            <a:off x="4505000" y="1651150"/>
            <a:ext cx="854700" cy="22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g1cd06384144_1_0"/>
          <p:cNvCxnSpPr/>
          <p:nvPr/>
        </p:nvCxnSpPr>
        <p:spPr>
          <a:xfrm rot="10800000">
            <a:off x="5375075" y="1895950"/>
            <a:ext cx="221700" cy="164700"/>
          </a:xfrm>
          <a:prstGeom prst="straightConnector1">
            <a:avLst/>
          </a:prstGeom>
          <a:noFill/>
          <a:ln cap="flat" cmpd="sng" w="9525">
            <a:solidFill>
              <a:srgbClr val="FF0000"/>
            </a:solidFill>
            <a:prstDash val="solid"/>
            <a:round/>
            <a:headEnd len="med" w="med" type="none"/>
            <a:tailEnd len="med" w="med" type="triangle"/>
          </a:ln>
        </p:spPr>
      </p:cxnSp>
      <p:sp>
        <p:nvSpPr>
          <p:cNvPr id="328" name="Google Shape;328;g1cd06384144_1_0"/>
          <p:cNvSpPr/>
          <p:nvPr/>
        </p:nvSpPr>
        <p:spPr>
          <a:xfrm>
            <a:off x="2526750" y="1922200"/>
            <a:ext cx="854700" cy="22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cxnSp>
        <p:nvCxnSpPr>
          <p:cNvPr id="329" name="Google Shape;329;g1cd06384144_1_0"/>
          <p:cNvCxnSpPr/>
          <p:nvPr/>
        </p:nvCxnSpPr>
        <p:spPr>
          <a:xfrm rot="10800000">
            <a:off x="3538575" y="2076600"/>
            <a:ext cx="2073900" cy="448800"/>
          </a:xfrm>
          <a:prstGeom prst="straightConnector1">
            <a:avLst/>
          </a:prstGeom>
          <a:noFill/>
          <a:ln cap="flat" cmpd="sng" w="9525">
            <a:solidFill>
              <a:srgbClr val="85200C"/>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d92f72ea98_2_2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g1d92f72ea98_2_2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336" name="Google Shape;336;g1d92f72ea98_2_24"/>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337" name="Google Shape;337;g1d92f72ea98_2_24"/>
          <p:cNvPicPr preferRelativeResize="0"/>
          <p:nvPr/>
        </p:nvPicPr>
        <p:blipFill>
          <a:blip r:embed="rId5">
            <a:alphaModFix/>
          </a:blip>
          <a:stretch>
            <a:fillRect/>
          </a:stretch>
        </p:blipFill>
        <p:spPr>
          <a:xfrm>
            <a:off x="186225" y="1384538"/>
            <a:ext cx="6545125" cy="3272563"/>
          </a:xfrm>
          <a:prstGeom prst="rect">
            <a:avLst/>
          </a:prstGeom>
          <a:noFill/>
          <a:ln>
            <a:noFill/>
          </a:ln>
        </p:spPr>
      </p:pic>
      <p:sp>
        <p:nvSpPr>
          <p:cNvPr id="338" name="Google Shape;338;g1d92f72ea98_2_24"/>
          <p:cNvSpPr txBox="1"/>
          <p:nvPr/>
        </p:nvSpPr>
        <p:spPr>
          <a:xfrm>
            <a:off x="1286975" y="1981900"/>
            <a:ext cx="18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a:t>
            </a:r>
            <a:r>
              <a:rPr lang="en">
                <a:latin typeface="Lato"/>
                <a:ea typeface="Lato"/>
                <a:cs typeface="Lato"/>
                <a:sym typeface="Lato"/>
              </a:rPr>
              <a:t>ranch, checkout </a:t>
            </a:r>
            <a:endParaRPr>
              <a:latin typeface="Lato"/>
              <a:ea typeface="Lato"/>
              <a:cs typeface="Lato"/>
              <a:sym typeface="Lato"/>
            </a:endParaRPr>
          </a:p>
        </p:txBody>
      </p:sp>
      <p:sp>
        <p:nvSpPr>
          <p:cNvPr id="339" name="Google Shape;339;g1d92f72ea98_2_24"/>
          <p:cNvSpPr txBox="1"/>
          <p:nvPr/>
        </p:nvSpPr>
        <p:spPr>
          <a:xfrm>
            <a:off x="3789000" y="3667125"/>
            <a:ext cx="14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merge</a:t>
            </a:r>
            <a:r>
              <a:rPr lang="en">
                <a:latin typeface="Lato"/>
                <a:ea typeface="Lato"/>
                <a:cs typeface="Lato"/>
                <a:sym typeface="Lato"/>
              </a:rPr>
              <a:t> </a:t>
            </a:r>
            <a:endParaRPr>
              <a:latin typeface="Lato"/>
              <a:ea typeface="Lato"/>
              <a:cs typeface="Lato"/>
              <a:sym typeface="Lato"/>
            </a:endParaRPr>
          </a:p>
        </p:txBody>
      </p:sp>
      <p:sp>
        <p:nvSpPr>
          <p:cNvPr id="340" name="Google Shape;340;g1d92f72ea98_2_24"/>
          <p:cNvSpPr txBox="1"/>
          <p:nvPr/>
        </p:nvSpPr>
        <p:spPr>
          <a:xfrm>
            <a:off x="2929800" y="2049450"/>
            <a:ext cx="14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1" name="Google Shape;341;g1d92f72ea98_2_24"/>
          <p:cNvSpPr/>
          <p:nvPr/>
        </p:nvSpPr>
        <p:spPr>
          <a:xfrm>
            <a:off x="1326925" y="2042200"/>
            <a:ext cx="14700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42" name="Google Shape;342;g1d92f72ea98_2_24"/>
          <p:cNvSpPr/>
          <p:nvPr/>
        </p:nvSpPr>
        <p:spPr>
          <a:xfrm>
            <a:off x="3823650" y="3727425"/>
            <a:ext cx="6087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43" name="Google Shape;343;g1d92f72ea98_2_24"/>
          <p:cNvSpPr txBox="1"/>
          <p:nvPr/>
        </p:nvSpPr>
        <p:spPr>
          <a:xfrm>
            <a:off x="186225" y="147425"/>
            <a:ext cx="68799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Lato"/>
                <a:ea typeface="Lato"/>
                <a:cs typeface="Lato"/>
                <a:sym typeface="Lato"/>
              </a:rPr>
              <a:t>Scenario:</a:t>
            </a:r>
            <a:endParaRPr b="1" sz="1600" u="sng">
              <a:solidFill>
                <a:schemeClr val="dk1"/>
              </a:solidFill>
              <a:latin typeface="Lato"/>
              <a:ea typeface="Lato"/>
              <a:cs typeface="Lato"/>
              <a:sym typeface="Lato"/>
            </a:endParaRPr>
          </a:p>
          <a:p>
            <a:pPr indent="0" lvl="0" marL="0" rtl="0" algn="l">
              <a:spcBef>
                <a:spcPts val="0"/>
              </a:spcBef>
              <a:spcAft>
                <a:spcPts val="0"/>
              </a:spcAft>
              <a:buNone/>
            </a:pPr>
            <a:r>
              <a:rPr lang="en" sz="1600">
                <a:solidFill>
                  <a:schemeClr val="dk1"/>
                </a:solidFill>
                <a:latin typeface="Lato"/>
                <a:ea typeface="Lato"/>
                <a:cs typeface="Lato"/>
                <a:sym typeface="Lato"/>
              </a:rPr>
              <a:t>You are working on a data science project or application as a </a:t>
            </a:r>
            <a:r>
              <a:rPr b="1" lang="en" sz="1600">
                <a:solidFill>
                  <a:schemeClr val="dk1"/>
                </a:solidFill>
                <a:latin typeface="Lato"/>
                <a:ea typeface="Lato"/>
                <a:cs typeface="Lato"/>
                <a:sym typeface="Lato"/>
              </a:rPr>
              <a:t>developer </a:t>
            </a:r>
            <a:r>
              <a:rPr lang="en" sz="1600">
                <a:solidFill>
                  <a:schemeClr val="dk1"/>
                </a:solidFill>
                <a:latin typeface="Lato"/>
                <a:ea typeface="Lato"/>
                <a:cs typeface="Lato"/>
                <a:sym typeface="Lato"/>
              </a:rPr>
              <a:t>and you wanted to create a new feature but you are not sure if it will work</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b="1" lang="en" sz="1600">
                <a:solidFill>
                  <a:schemeClr val="dk1"/>
                </a:solidFill>
                <a:latin typeface="Lato"/>
                <a:ea typeface="Lato"/>
                <a:cs typeface="Lato"/>
                <a:sym typeface="Lato"/>
              </a:rPr>
              <a:t>Branch</a:t>
            </a:r>
            <a:r>
              <a:rPr lang="en" sz="1600">
                <a:solidFill>
                  <a:schemeClr val="dk1"/>
                </a:solidFill>
                <a:latin typeface="Lato"/>
                <a:ea typeface="Lato"/>
                <a:cs typeface="Lato"/>
                <a:sym typeface="Lato"/>
              </a:rPr>
              <a:t> → work on feature → test out feature → </a:t>
            </a:r>
            <a:r>
              <a:rPr b="1" lang="en" sz="1600">
                <a:solidFill>
                  <a:schemeClr val="dk1"/>
                </a:solidFill>
                <a:latin typeface="Lato"/>
                <a:ea typeface="Lato"/>
                <a:cs typeface="Lato"/>
                <a:sym typeface="Lato"/>
              </a:rPr>
              <a:t>Merge</a:t>
            </a:r>
            <a:r>
              <a:rPr lang="en" sz="1600">
                <a:solidFill>
                  <a:schemeClr val="dk1"/>
                </a:solidFill>
                <a:latin typeface="Lato"/>
                <a:ea typeface="Lato"/>
                <a:cs typeface="Lato"/>
                <a:sym typeface="Lato"/>
              </a:rPr>
              <a:t> to main branch</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endParaRPr>
          </a:p>
        </p:txBody>
      </p:sp>
      <p:sp>
        <p:nvSpPr>
          <p:cNvPr id="344" name="Google Shape;344;g1d92f72ea98_2_24"/>
          <p:cNvSpPr txBox="1"/>
          <p:nvPr/>
        </p:nvSpPr>
        <p:spPr>
          <a:xfrm>
            <a:off x="5868500" y="2540125"/>
            <a:ext cx="31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5" name="Google Shape;345;g1d92f72ea98_2_24"/>
          <p:cNvSpPr txBox="1"/>
          <p:nvPr/>
        </p:nvSpPr>
        <p:spPr>
          <a:xfrm>
            <a:off x="4921850" y="2409450"/>
            <a:ext cx="34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Lato"/>
                <a:ea typeface="Lato"/>
                <a:cs typeface="Lato"/>
                <a:sym typeface="Lato"/>
              </a:rPr>
              <a:t>(O</a:t>
            </a:r>
            <a:r>
              <a:rPr b="1" i="1" lang="en">
                <a:latin typeface="Lato"/>
                <a:ea typeface="Lato"/>
                <a:cs typeface="Lato"/>
                <a:sym typeface="Lato"/>
              </a:rPr>
              <a:t>fficial Working Version of your project)</a:t>
            </a:r>
            <a:endParaRPr b="1" i="1">
              <a:latin typeface="Lato"/>
              <a:ea typeface="Lato"/>
              <a:cs typeface="Lato"/>
              <a:sym typeface="Lato"/>
            </a:endParaRPr>
          </a:p>
        </p:txBody>
      </p:sp>
      <p:sp>
        <p:nvSpPr>
          <p:cNvPr id="346" name="Google Shape;346;g1d92f72ea98_2_24"/>
          <p:cNvSpPr/>
          <p:nvPr/>
        </p:nvSpPr>
        <p:spPr>
          <a:xfrm>
            <a:off x="3823650" y="2501350"/>
            <a:ext cx="1031400" cy="27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d92f72ea98_0_4"/>
          <p:cNvSpPr txBox="1"/>
          <p:nvPr/>
        </p:nvSpPr>
        <p:spPr>
          <a:xfrm>
            <a:off x="157500" y="143575"/>
            <a:ext cx="71958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300">
                <a:solidFill>
                  <a:schemeClr val="dk1"/>
                </a:solidFill>
                <a:latin typeface="Source Sans Pro"/>
                <a:ea typeface="Source Sans Pro"/>
                <a:cs typeface="Source Sans Pro"/>
                <a:sym typeface="Source Sans Pro"/>
              </a:rPr>
              <a:t>Git </a:t>
            </a:r>
            <a:r>
              <a:rPr b="1" lang="en" sz="3300">
                <a:solidFill>
                  <a:schemeClr val="dk1"/>
                </a:solidFill>
                <a:latin typeface="Source Sans Pro"/>
                <a:ea typeface="Source Sans Pro"/>
                <a:cs typeface="Source Sans Pro"/>
                <a:sym typeface="Source Sans Pro"/>
              </a:rPr>
              <a:t>Branch/Checkout/Merge: Terminal</a:t>
            </a:r>
            <a:endParaRPr b="1" i="0" sz="3300" u="none" cap="none" strike="noStrike">
              <a:solidFill>
                <a:schemeClr val="dk1"/>
              </a:solidFill>
              <a:latin typeface="Source Sans Pro"/>
              <a:ea typeface="Source Sans Pro"/>
              <a:cs typeface="Source Sans Pro"/>
              <a:sym typeface="Source Sans Pro"/>
            </a:endParaRPr>
          </a:p>
        </p:txBody>
      </p:sp>
      <p:sp>
        <p:nvSpPr>
          <p:cNvPr id="352" name="Google Shape;352;g1d92f72ea98_0_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 name="Google Shape;353;g1d92f72ea98_0_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354" name="Google Shape;354;g1d92f72ea98_0_4"/>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55" name="Google Shape;355;g1d92f72ea98_0_4"/>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356" name="Google Shape;356;g1d92f72ea98_0_4"/>
          <p:cNvPicPr preferRelativeResize="0"/>
          <p:nvPr/>
        </p:nvPicPr>
        <p:blipFill>
          <a:blip r:embed="rId5">
            <a:alphaModFix/>
          </a:blip>
          <a:stretch>
            <a:fillRect/>
          </a:stretch>
        </p:blipFill>
        <p:spPr>
          <a:xfrm>
            <a:off x="937450" y="942825"/>
            <a:ext cx="3296199" cy="1361463"/>
          </a:xfrm>
          <a:prstGeom prst="rect">
            <a:avLst/>
          </a:prstGeom>
          <a:noFill/>
          <a:ln>
            <a:noFill/>
          </a:ln>
        </p:spPr>
      </p:pic>
      <p:graphicFrame>
        <p:nvGraphicFramePr>
          <p:cNvPr id="357" name="Google Shape;357;g1d92f72ea98_0_4"/>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Git checkout:</a:t>
                      </a:r>
                      <a:r>
                        <a:rPr lang="en" sz="1600">
                          <a:solidFill>
                            <a:schemeClr val="dk1"/>
                          </a:solidFill>
                          <a:latin typeface="Source Sans Pro"/>
                          <a:ea typeface="Source Sans Pro"/>
                          <a:cs typeface="Source Sans Pro"/>
                          <a:sym typeface="Source Sans Pro"/>
                        </a:rPr>
                        <a:t> used to switch been branches</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1"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 sz="1600">
                          <a:solidFill>
                            <a:schemeClr val="dk1"/>
                          </a:solidFill>
                          <a:latin typeface="Source Sans Pro"/>
                          <a:ea typeface="Source Sans Pro"/>
                          <a:cs typeface="Source Sans Pro"/>
                          <a:sym typeface="Source Sans Pro"/>
                        </a:rPr>
                        <a:t>Creating files on feature branch will </a:t>
                      </a:r>
                      <a:r>
                        <a:rPr b="1" lang="en" sz="1600">
                          <a:solidFill>
                            <a:srgbClr val="FF0000"/>
                          </a:solidFill>
                          <a:latin typeface="Source Sans Pro"/>
                          <a:ea typeface="Source Sans Pro"/>
                          <a:cs typeface="Source Sans Pro"/>
                          <a:sym typeface="Source Sans Pro"/>
                        </a:rPr>
                        <a:t>NOT</a:t>
                      </a:r>
                      <a:r>
                        <a:rPr b="1" lang="en" sz="1600">
                          <a:solidFill>
                            <a:schemeClr val="dk1"/>
                          </a:solidFill>
                          <a:latin typeface="Source Sans Pro"/>
                          <a:ea typeface="Source Sans Pro"/>
                          <a:cs typeface="Source Sans Pro"/>
                          <a:sym typeface="Source Sans Pro"/>
                        </a:rPr>
                        <a:t> show up on main branch (before merge)</a:t>
                      </a:r>
                      <a:endParaRPr b="1" sz="1600">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58" name="Google Shape;358;g1d92f72ea98_0_4"/>
          <p:cNvPicPr preferRelativeResize="0"/>
          <p:nvPr/>
        </p:nvPicPr>
        <p:blipFill>
          <a:blip r:embed="rId6">
            <a:alphaModFix/>
          </a:blip>
          <a:stretch>
            <a:fillRect/>
          </a:stretch>
        </p:blipFill>
        <p:spPr>
          <a:xfrm>
            <a:off x="498126" y="2343150"/>
            <a:ext cx="4097600" cy="2504549"/>
          </a:xfrm>
          <a:prstGeom prst="rect">
            <a:avLst/>
          </a:prstGeom>
          <a:noFill/>
          <a:ln>
            <a:noFill/>
          </a:ln>
        </p:spPr>
      </p:pic>
      <p:sp>
        <p:nvSpPr>
          <p:cNvPr id="359" name="Google Shape;359;g1d92f72ea98_0_4"/>
          <p:cNvSpPr/>
          <p:nvPr/>
        </p:nvSpPr>
        <p:spPr>
          <a:xfrm>
            <a:off x="2997175" y="881975"/>
            <a:ext cx="1236600" cy="335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cxnSp>
        <p:nvCxnSpPr>
          <p:cNvPr id="360" name="Google Shape;360;g1d92f72ea98_0_4"/>
          <p:cNvCxnSpPr/>
          <p:nvPr/>
        </p:nvCxnSpPr>
        <p:spPr>
          <a:xfrm>
            <a:off x="488725" y="1231425"/>
            <a:ext cx="448800" cy="2700"/>
          </a:xfrm>
          <a:prstGeom prst="straightConnector1">
            <a:avLst/>
          </a:prstGeom>
          <a:noFill/>
          <a:ln cap="flat" cmpd="sng" w="9525">
            <a:solidFill>
              <a:srgbClr val="FF0000"/>
            </a:solidFill>
            <a:prstDash val="solid"/>
            <a:round/>
            <a:headEnd len="med" w="med" type="none"/>
            <a:tailEnd len="med" w="med" type="triangle"/>
          </a:ln>
        </p:spPr>
      </p:cxnSp>
      <p:sp>
        <p:nvSpPr>
          <p:cNvPr id="361" name="Google Shape;361;g1d92f72ea98_0_4"/>
          <p:cNvSpPr/>
          <p:nvPr/>
        </p:nvSpPr>
        <p:spPr>
          <a:xfrm>
            <a:off x="3153550" y="1456013"/>
            <a:ext cx="1236600" cy="335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cxnSp>
        <p:nvCxnSpPr>
          <p:cNvPr id="362" name="Google Shape;362;g1d92f72ea98_0_4"/>
          <p:cNvCxnSpPr/>
          <p:nvPr/>
        </p:nvCxnSpPr>
        <p:spPr>
          <a:xfrm>
            <a:off x="412450" y="1916225"/>
            <a:ext cx="448800" cy="2700"/>
          </a:xfrm>
          <a:prstGeom prst="straightConnector1">
            <a:avLst/>
          </a:prstGeom>
          <a:noFill/>
          <a:ln cap="flat" cmpd="sng" w="9525">
            <a:solidFill>
              <a:srgbClr val="FF0000"/>
            </a:solidFill>
            <a:prstDash val="solid"/>
            <a:round/>
            <a:headEnd len="med" w="med" type="none"/>
            <a:tailEnd len="med" w="med" type="triangle"/>
          </a:ln>
        </p:spPr>
      </p:cxnSp>
      <p:sp>
        <p:nvSpPr>
          <p:cNvPr id="363" name="Google Shape;363;g1d92f72ea98_0_4"/>
          <p:cNvSpPr/>
          <p:nvPr/>
        </p:nvSpPr>
        <p:spPr>
          <a:xfrm>
            <a:off x="669975" y="3170274"/>
            <a:ext cx="641700" cy="184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sp>
        <p:nvSpPr>
          <p:cNvPr id="364" name="Google Shape;364;g1d92f72ea98_0_4"/>
          <p:cNvSpPr/>
          <p:nvPr/>
        </p:nvSpPr>
        <p:spPr>
          <a:xfrm>
            <a:off x="1828800" y="3692775"/>
            <a:ext cx="2602500" cy="562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sp>
        <p:nvSpPr>
          <p:cNvPr id="365" name="Google Shape;365;g1d92f72ea98_0_4"/>
          <p:cNvSpPr txBox="1"/>
          <p:nvPr/>
        </p:nvSpPr>
        <p:spPr>
          <a:xfrm>
            <a:off x="264700" y="740325"/>
            <a:ext cx="35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d92f72ea98_0_50"/>
          <p:cNvSpPr txBox="1"/>
          <p:nvPr/>
        </p:nvSpPr>
        <p:spPr>
          <a:xfrm>
            <a:off x="157500" y="143575"/>
            <a:ext cx="71958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3300" u="none" cap="none" strike="noStrike">
              <a:solidFill>
                <a:schemeClr val="dk1"/>
              </a:solidFill>
              <a:latin typeface="Source Sans Pro"/>
              <a:ea typeface="Source Sans Pro"/>
              <a:cs typeface="Source Sans Pro"/>
              <a:sym typeface="Source Sans Pro"/>
            </a:endParaRPr>
          </a:p>
        </p:txBody>
      </p:sp>
      <p:sp>
        <p:nvSpPr>
          <p:cNvPr id="371" name="Google Shape;371;g1d92f72ea98_0_5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g1d92f72ea98_0_5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373" name="Google Shape;373;g1d92f72ea98_0_50"/>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74" name="Google Shape;374;g1d92f72ea98_0_5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graphicFrame>
        <p:nvGraphicFramePr>
          <p:cNvPr id="375" name="Google Shape;375;g1d92f72ea98_0_50"/>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84550"/>
                <a:gridCol w="32688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600">
                          <a:solidFill>
                            <a:schemeClr val="dk1"/>
                          </a:solidFill>
                          <a:latin typeface="Source Sans Pro"/>
                          <a:ea typeface="Source Sans Pro"/>
                          <a:cs typeface="Source Sans Pro"/>
                          <a:sym typeface="Source Sans Pro"/>
                        </a:rPr>
                        <a:t>Switch back to main branch to merge!</a:t>
                      </a:r>
                      <a:endParaRPr b="1"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1"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 sz="1600">
                          <a:solidFill>
                            <a:schemeClr val="dk1"/>
                          </a:solidFill>
                          <a:latin typeface="Source Sans Pro"/>
                          <a:ea typeface="Source Sans Pro"/>
                          <a:cs typeface="Source Sans Pro"/>
                          <a:sym typeface="Source Sans Pro"/>
                        </a:rPr>
                        <a:t>Feature file not on main branch</a:t>
                      </a:r>
                      <a:endParaRPr b="1" sz="1600">
                        <a:solidFill>
                          <a:schemeClr val="dk1"/>
                        </a:solidFill>
                        <a:latin typeface="Source Sans Pro"/>
                        <a:ea typeface="Source Sans Pro"/>
                        <a:cs typeface="Source Sans Pro"/>
                        <a:sym typeface="Source Sans Pro"/>
                      </a:endParaRPr>
                    </a:p>
                    <a:p>
                      <a:pPr indent="-330200" lvl="0" marL="457200" marR="0" rtl="0" algn="l">
                        <a:lnSpc>
                          <a:spcPct val="100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Feature.py not in repo (when switched back to main branch)</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1" sz="1600">
                        <a:latin typeface="Lato"/>
                        <a:ea typeface="Lato"/>
                        <a:cs typeface="Lato"/>
                        <a:sym typeface="Lat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76" name="Google Shape;376;g1d92f72ea98_0_50"/>
          <p:cNvPicPr preferRelativeResize="0"/>
          <p:nvPr/>
        </p:nvPicPr>
        <p:blipFill>
          <a:blip r:embed="rId5">
            <a:alphaModFix/>
          </a:blip>
          <a:stretch>
            <a:fillRect/>
          </a:stretch>
        </p:blipFill>
        <p:spPr>
          <a:xfrm>
            <a:off x="296525" y="326325"/>
            <a:ext cx="4180832" cy="2555399"/>
          </a:xfrm>
          <a:prstGeom prst="rect">
            <a:avLst/>
          </a:prstGeom>
          <a:noFill/>
          <a:ln>
            <a:noFill/>
          </a:ln>
        </p:spPr>
      </p:pic>
      <p:pic>
        <p:nvPicPr>
          <p:cNvPr id="377" name="Google Shape;377;g1d92f72ea98_0_50"/>
          <p:cNvPicPr preferRelativeResize="0"/>
          <p:nvPr/>
        </p:nvPicPr>
        <p:blipFill>
          <a:blip r:embed="rId6">
            <a:alphaModFix/>
          </a:blip>
          <a:stretch>
            <a:fillRect/>
          </a:stretch>
        </p:blipFill>
        <p:spPr>
          <a:xfrm>
            <a:off x="847094" y="2798644"/>
            <a:ext cx="4404076" cy="2228300"/>
          </a:xfrm>
          <a:prstGeom prst="rect">
            <a:avLst/>
          </a:prstGeom>
          <a:noFill/>
          <a:ln>
            <a:noFill/>
          </a:ln>
        </p:spPr>
      </p:pic>
      <p:sp>
        <p:nvSpPr>
          <p:cNvPr id="378" name="Google Shape;378;g1d92f72ea98_0_50"/>
          <p:cNvSpPr/>
          <p:nvPr/>
        </p:nvSpPr>
        <p:spPr>
          <a:xfrm>
            <a:off x="3191600" y="1820000"/>
            <a:ext cx="905700" cy="210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sp>
        <p:nvSpPr>
          <p:cNvPr id="379" name="Google Shape;379;g1d92f72ea98_0_50"/>
          <p:cNvSpPr/>
          <p:nvPr/>
        </p:nvSpPr>
        <p:spPr>
          <a:xfrm>
            <a:off x="4425088" y="4021025"/>
            <a:ext cx="905700" cy="210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sp>
        <p:nvSpPr>
          <p:cNvPr id="380" name="Google Shape;380;g1d92f72ea98_0_50"/>
          <p:cNvSpPr/>
          <p:nvPr/>
        </p:nvSpPr>
        <p:spPr>
          <a:xfrm>
            <a:off x="1086973" y="3033350"/>
            <a:ext cx="768300" cy="146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200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d92f72ea98_0_64"/>
          <p:cNvSpPr txBox="1"/>
          <p:nvPr/>
        </p:nvSpPr>
        <p:spPr>
          <a:xfrm>
            <a:off x="157500" y="143575"/>
            <a:ext cx="71958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300">
                <a:solidFill>
                  <a:schemeClr val="dk1"/>
                </a:solidFill>
                <a:latin typeface="Source Sans Pro"/>
                <a:ea typeface="Source Sans Pro"/>
                <a:cs typeface="Source Sans Pro"/>
                <a:sym typeface="Source Sans Pro"/>
              </a:rPr>
              <a:t>Git Branch:  VS Code</a:t>
            </a:r>
            <a:endParaRPr b="1" i="0" sz="3300" u="none" cap="none" strike="noStrike">
              <a:solidFill>
                <a:schemeClr val="dk1"/>
              </a:solidFill>
              <a:latin typeface="Source Sans Pro"/>
              <a:ea typeface="Source Sans Pro"/>
              <a:cs typeface="Source Sans Pro"/>
              <a:sym typeface="Source Sans Pro"/>
            </a:endParaRPr>
          </a:p>
        </p:txBody>
      </p:sp>
      <p:sp>
        <p:nvSpPr>
          <p:cNvPr id="386" name="Google Shape;386;g1d92f72ea98_0_6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g1d92f72ea98_0_6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388" name="Google Shape;388;g1d92f72ea98_0_64"/>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389" name="Google Shape;389;g1d92f72ea98_0_64"/>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390" name="Google Shape;390;g1d92f72ea98_0_64"/>
          <p:cNvPicPr preferRelativeResize="0"/>
          <p:nvPr/>
        </p:nvPicPr>
        <p:blipFill>
          <a:blip r:embed="rId5">
            <a:alphaModFix/>
          </a:blip>
          <a:stretch>
            <a:fillRect/>
          </a:stretch>
        </p:blipFill>
        <p:spPr>
          <a:xfrm>
            <a:off x="81300" y="1397475"/>
            <a:ext cx="4705526" cy="3764421"/>
          </a:xfrm>
          <a:prstGeom prst="rect">
            <a:avLst/>
          </a:prstGeom>
          <a:noFill/>
          <a:ln>
            <a:noFill/>
          </a:ln>
        </p:spPr>
      </p:pic>
      <p:sp>
        <p:nvSpPr>
          <p:cNvPr id="391" name="Google Shape;391;g1d92f72ea98_0_64"/>
          <p:cNvSpPr/>
          <p:nvPr/>
        </p:nvSpPr>
        <p:spPr>
          <a:xfrm>
            <a:off x="1614200" y="1636575"/>
            <a:ext cx="303300" cy="31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d92f72ea98_0_64"/>
          <p:cNvSpPr/>
          <p:nvPr/>
        </p:nvSpPr>
        <p:spPr>
          <a:xfrm>
            <a:off x="1733750" y="3436050"/>
            <a:ext cx="1191300" cy="31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d92f72ea98_0_64"/>
          <p:cNvSpPr/>
          <p:nvPr/>
        </p:nvSpPr>
        <p:spPr>
          <a:xfrm>
            <a:off x="2869275" y="3770900"/>
            <a:ext cx="1284600" cy="4362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g1d92f72ea98_0_64"/>
          <p:cNvPicPr preferRelativeResize="0"/>
          <p:nvPr/>
        </p:nvPicPr>
        <p:blipFill>
          <a:blip r:embed="rId6">
            <a:alphaModFix/>
          </a:blip>
          <a:stretch>
            <a:fillRect/>
          </a:stretch>
        </p:blipFill>
        <p:spPr>
          <a:xfrm>
            <a:off x="5697425" y="2739175"/>
            <a:ext cx="2945050" cy="2183600"/>
          </a:xfrm>
          <a:prstGeom prst="rect">
            <a:avLst/>
          </a:prstGeom>
          <a:noFill/>
          <a:ln>
            <a:noFill/>
          </a:ln>
        </p:spPr>
      </p:pic>
      <p:pic>
        <p:nvPicPr>
          <p:cNvPr id="395" name="Google Shape;395;g1d92f72ea98_0_64"/>
          <p:cNvPicPr preferRelativeResize="0"/>
          <p:nvPr/>
        </p:nvPicPr>
        <p:blipFill rotWithShape="1">
          <a:blip r:embed="rId7">
            <a:alphaModFix/>
          </a:blip>
          <a:srcRect b="72102" l="42345" r="21101" t="0"/>
          <a:stretch/>
        </p:blipFill>
        <p:spPr>
          <a:xfrm>
            <a:off x="5205875" y="1245450"/>
            <a:ext cx="3342448" cy="578725"/>
          </a:xfrm>
          <a:prstGeom prst="rect">
            <a:avLst/>
          </a:prstGeom>
          <a:noFill/>
          <a:ln>
            <a:noFill/>
          </a:ln>
        </p:spPr>
      </p:pic>
      <p:cxnSp>
        <p:nvCxnSpPr>
          <p:cNvPr id="396" name="Google Shape;396;g1d92f72ea98_0_64"/>
          <p:cNvCxnSpPr>
            <a:stCxn id="393" idx="7"/>
          </p:cNvCxnSpPr>
          <p:nvPr/>
        </p:nvCxnSpPr>
        <p:spPr>
          <a:xfrm flipH="1" rot="10800000">
            <a:off x="3965750" y="1793580"/>
            <a:ext cx="1212900" cy="2041200"/>
          </a:xfrm>
          <a:prstGeom prst="straightConnector1">
            <a:avLst/>
          </a:prstGeom>
          <a:noFill/>
          <a:ln cap="flat" cmpd="sng" w="28575">
            <a:solidFill>
              <a:srgbClr val="93C47D"/>
            </a:solidFill>
            <a:prstDash val="solid"/>
            <a:round/>
            <a:headEnd len="med" w="med" type="none"/>
            <a:tailEnd len="med" w="med" type="triangle"/>
          </a:ln>
        </p:spPr>
      </p:cxnSp>
      <p:sp>
        <p:nvSpPr>
          <p:cNvPr id="397" name="Google Shape;397;g1d92f72ea98_0_64"/>
          <p:cNvSpPr txBox="1"/>
          <p:nvPr/>
        </p:nvSpPr>
        <p:spPr>
          <a:xfrm>
            <a:off x="5661150" y="2233350"/>
            <a:ext cx="353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Publish branch just uploads to Github</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d92f72ea98_0_37"/>
          <p:cNvSpPr txBox="1"/>
          <p:nvPr/>
        </p:nvSpPr>
        <p:spPr>
          <a:xfrm>
            <a:off x="157500" y="143575"/>
            <a:ext cx="71958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3300" u="none" cap="none" strike="noStrike">
              <a:solidFill>
                <a:schemeClr val="dk1"/>
              </a:solidFill>
              <a:latin typeface="Source Sans Pro"/>
              <a:ea typeface="Source Sans Pro"/>
              <a:cs typeface="Source Sans Pro"/>
              <a:sym typeface="Source Sans Pro"/>
            </a:endParaRPr>
          </a:p>
        </p:txBody>
      </p:sp>
      <p:sp>
        <p:nvSpPr>
          <p:cNvPr id="403" name="Google Shape;403;g1d92f72ea98_0_37"/>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4" name="Google Shape;404;g1d92f72ea98_0_37"/>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405" name="Google Shape;405;g1d92f72ea98_0_37"/>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406" name="Google Shape;406;g1d92f72ea98_0_37"/>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07" name="Google Shape;407;g1d92f72ea98_0_37"/>
          <p:cNvPicPr preferRelativeResize="0"/>
          <p:nvPr/>
        </p:nvPicPr>
        <p:blipFill>
          <a:blip r:embed="rId5">
            <a:alphaModFix/>
          </a:blip>
          <a:stretch>
            <a:fillRect/>
          </a:stretch>
        </p:blipFill>
        <p:spPr>
          <a:xfrm>
            <a:off x="5099482" y="2527525"/>
            <a:ext cx="3961644" cy="2461400"/>
          </a:xfrm>
          <a:prstGeom prst="rect">
            <a:avLst/>
          </a:prstGeom>
          <a:noFill/>
          <a:ln>
            <a:noFill/>
          </a:ln>
        </p:spPr>
      </p:pic>
      <p:pic>
        <p:nvPicPr>
          <p:cNvPr id="408" name="Google Shape;408;g1d92f72ea98_0_37"/>
          <p:cNvPicPr preferRelativeResize="0"/>
          <p:nvPr/>
        </p:nvPicPr>
        <p:blipFill>
          <a:blip r:embed="rId6">
            <a:alphaModFix/>
          </a:blip>
          <a:stretch>
            <a:fillRect/>
          </a:stretch>
        </p:blipFill>
        <p:spPr>
          <a:xfrm>
            <a:off x="0" y="1397475"/>
            <a:ext cx="4705526" cy="3764421"/>
          </a:xfrm>
          <a:prstGeom prst="rect">
            <a:avLst/>
          </a:prstGeom>
          <a:noFill/>
          <a:ln>
            <a:noFill/>
          </a:ln>
        </p:spPr>
      </p:pic>
      <p:pic>
        <p:nvPicPr>
          <p:cNvPr id="409" name="Google Shape;409;g1d92f72ea98_0_37"/>
          <p:cNvPicPr preferRelativeResize="0"/>
          <p:nvPr/>
        </p:nvPicPr>
        <p:blipFill rotWithShape="1">
          <a:blip r:embed="rId7">
            <a:alphaModFix/>
          </a:blip>
          <a:srcRect b="42189" l="38148" r="27443" t="0"/>
          <a:stretch/>
        </p:blipFill>
        <p:spPr>
          <a:xfrm>
            <a:off x="4793400" y="998325"/>
            <a:ext cx="3146248" cy="969900"/>
          </a:xfrm>
          <a:prstGeom prst="rect">
            <a:avLst/>
          </a:prstGeom>
          <a:noFill/>
          <a:ln>
            <a:noFill/>
          </a:ln>
        </p:spPr>
      </p:pic>
      <p:sp>
        <p:nvSpPr>
          <p:cNvPr id="410" name="Google Shape;410;g1d92f72ea98_0_37"/>
          <p:cNvSpPr/>
          <p:nvPr/>
        </p:nvSpPr>
        <p:spPr>
          <a:xfrm>
            <a:off x="1532900" y="1636575"/>
            <a:ext cx="303300" cy="31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d92f72ea98_0_37"/>
          <p:cNvSpPr/>
          <p:nvPr/>
        </p:nvSpPr>
        <p:spPr>
          <a:xfrm>
            <a:off x="1652450" y="3436050"/>
            <a:ext cx="1191300" cy="31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d92f72ea98_0_37"/>
          <p:cNvSpPr/>
          <p:nvPr/>
        </p:nvSpPr>
        <p:spPr>
          <a:xfrm>
            <a:off x="2758425" y="3436050"/>
            <a:ext cx="1191300" cy="3180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g1d92f72ea98_0_37"/>
          <p:cNvCxnSpPr/>
          <p:nvPr/>
        </p:nvCxnSpPr>
        <p:spPr>
          <a:xfrm flipH="1" rot="10800000">
            <a:off x="3935250" y="2080400"/>
            <a:ext cx="847200" cy="1228200"/>
          </a:xfrm>
          <a:prstGeom prst="straightConnector1">
            <a:avLst/>
          </a:prstGeom>
          <a:noFill/>
          <a:ln cap="flat" cmpd="sng" w="28575">
            <a:solidFill>
              <a:srgbClr val="FFFF00"/>
            </a:solidFill>
            <a:prstDash val="solid"/>
            <a:round/>
            <a:headEnd len="med" w="med" type="none"/>
            <a:tailEnd len="med" w="med" type="triangle"/>
          </a:ln>
        </p:spPr>
      </p:cxnSp>
      <p:sp>
        <p:nvSpPr>
          <p:cNvPr id="414" name="Google Shape;414;g1d92f72ea98_0_37"/>
          <p:cNvSpPr txBox="1"/>
          <p:nvPr/>
        </p:nvSpPr>
        <p:spPr>
          <a:xfrm>
            <a:off x="0" y="0"/>
            <a:ext cx="7353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1"/>
                </a:solidFill>
                <a:latin typeface="Source Sans Pro"/>
                <a:ea typeface="Source Sans Pro"/>
                <a:cs typeface="Source Sans Pro"/>
                <a:sym typeface="Source Sans Pro"/>
              </a:rPr>
              <a:t>Git </a:t>
            </a:r>
            <a:r>
              <a:rPr b="1" lang="en" sz="3300">
                <a:solidFill>
                  <a:schemeClr val="dk1"/>
                </a:solidFill>
                <a:latin typeface="Source Sans Pro"/>
                <a:ea typeface="Source Sans Pro"/>
                <a:cs typeface="Source Sans Pro"/>
                <a:sym typeface="Source Sans Pro"/>
              </a:rPr>
              <a:t>Checkout/Merge: VS Code</a:t>
            </a:r>
            <a:endParaRPr/>
          </a:p>
        </p:txBody>
      </p:sp>
      <p:sp>
        <p:nvSpPr>
          <p:cNvPr id="415" name="Google Shape;415;g1d92f72ea98_0_37"/>
          <p:cNvSpPr/>
          <p:nvPr/>
        </p:nvSpPr>
        <p:spPr>
          <a:xfrm>
            <a:off x="5205050" y="4819725"/>
            <a:ext cx="756000" cy="247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d92f72ea98_0_37"/>
          <p:cNvSpPr/>
          <p:nvPr/>
        </p:nvSpPr>
        <p:spPr>
          <a:xfrm>
            <a:off x="5820500" y="3436050"/>
            <a:ext cx="1072800" cy="190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d92f72ea98_0_37"/>
          <p:cNvSpPr txBox="1"/>
          <p:nvPr/>
        </p:nvSpPr>
        <p:spPr>
          <a:xfrm>
            <a:off x="5523225" y="2130275"/>
            <a:ext cx="353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Git Checkout </a:t>
            </a:r>
            <a:endParaRPr/>
          </a:p>
        </p:txBody>
      </p:sp>
      <p:sp>
        <p:nvSpPr>
          <p:cNvPr id="418" name="Google Shape;418;g1d92f72ea98_0_37"/>
          <p:cNvSpPr txBox="1"/>
          <p:nvPr/>
        </p:nvSpPr>
        <p:spPr>
          <a:xfrm>
            <a:off x="350925" y="949075"/>
            <a:ext cx="353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Git Merge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d92f72ea98_2_63"/>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171947"/>
              </a:solidFill>
              <a:latin typeface="Source Sans Pro"/>
              <a:ea typeface="Source Sans Pro"/>
              <a:cs typeface="Source Sans Pro"/>
              <a:sym typeface="Source Sans Pro"/>
            </a:endParaRPr>
          </a:p>
        </p:txBody>
      </p:sp>
      <p:sp>
        <p:nvSpPr>
          <p:cNvPr id="424" name="Google Shape;424;g1d92f72ea98_2_6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5" name="Google Shape;425;g1d92f72ea98_2_6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426" name="Google Shape;426;g1d92f72ea98_2_63"/>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27" name="Google Shape;427;g1d92f72ea98_2_63"/>
          <p:cNvPicPr preferRelativeResize="0"/>
          <p:nvPr/>
        </p:nvPicPr>
        <p:blipFill>
          <a:blip r:embed="rId5">
            <a:alphaModFix/>
          </a:blip>
          <a:stretch>
            <a:fillRect/>
          </a:stretch>
        </p:blipFill>
        <p:spPr>
          <a:xfrm>
            <a:off x="231525" y="815025"/>
            <a:ext cx="6545124" cy="3892196"/>
          </a:xfrm>
          <a:prstGeom prst="rect">
            <a:avLst/>
          </a:prstGeom>
          <a:noFill/>
          <a:ln>
            <a:noFill/>
          </a:ln>
        </p:spPr>
      </p:pic>
      <p:sp>
        <p:nvSpPr>
          <p:cNvPr id="428" name="Google Shape;428;g1d92f72ea98_2_63"/>
          <p:cNvSpPr/>
          <p:nvPr/>
        </p:nvSpPr>
        <p:spPr>
          <a:xfrm>
            <a:off x="1533425" y="873700"/>
            <a:ext cx="1033800" cy="286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29" name="Google Shape;429;g1d92f72ea98_2_63"/>
          <p:cNvSpPr/>
          <p:nvPr/>
        </p:nvSpPr>
        <p:spPr>
          <a:xfrm>
            <a:off x="1747375" y="2793350"/>
            <a:ext cx="1602600" cy="286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30" name="Google Shape;430;g1d92f72ea98_2_63"/>
          <p:cNvSpPr txBox="1"/>
          <p:nvPr/>
        </p:nvSpPr>
        <p:spPr>
          <a:xfrm>
            <a:off x="208150" y="-38350"/>
            <a:ext cx="6641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Lato"/>
                <a:ea typeface="Lato"/>
                <a:cs typeface="Lato"/>
                <a:sym typeface="Lato"/>
              </a:rPr>
              <a:t>Scenario:</a:t>
            </a:r>
            <a:endParaRPr b="1" sz="1600" u="sng">
              <a:solidFill>
                <a:schemeClr val="dk1"/>
              </a:solidFill>
              <a:latin typeface="Lato"/>
              <a:ea typeface="Lato"/>
              <a:cs typeface="Lato"/>
              <a:sym typeface="Lato"/>
            </a:endParaRPr>
          </a:p>
          <a:p>
            <a:pPr indent="0" lvl="0" marL="0" rtl="0" algn="l">
              <a:spcBef>
                <a:spcPts val="0"/>
              </a:spcBef>
              <a:spcAft>
                <a:spcPts val="0"/>
              </a:spcAft>
              <a:buNone/>
            </a:pPr>
            <a:r>
              <a:rPr b="1" lang="en" sz="1600">
                <a:solidFill>
                  <a:schemeClr val="dk1"/>
                </a:solidFill>
                <a:latin typeface="Lato"/>
                <a:ea typeface="Lato"/>
                <a:cs typeface="Lato"/>
                <a:sym typeface="Lato"/>
              </a:rPr>
              <a:t>Mihir: </a:t>
            </a:r>
            <a:r>
              <a:rPr lang="en" sz="1600">
                <a:solidFill>
                  <a:schemeClr val="dk1"/>
                </a:solidFill>
                <a:latin typeface="Lato"/>
                <a:ea typeface="Lato"/>
                <a:cs typeface="Lato"/>
                <a:sym typeface="Lato"/>
              </a:rPr>
              <a:t>created an AI chatbot (like ChatGPT) to be used by public</a:t>
            </a:r>
            <a:endParaRPr sz="1600">
              <a:solidFill>
                <a:schemeClr val="dk1"/>
              </a:solidFill>
              <a:latin typeface="Lato"/>
              <a:ea typeface="Lato"/>
              <a:cs typeface="Lato"/>
              <a:sym typeface="Lato"/>
            </a:endParaRPr>
          </a:p>
          <a:p>
            <a:pPr indent="0" lvl="0" marL="0" rtl="0" algn="l">
              <a:spcBef>
                <a:spcPts val="0"/>
              </a:spcBef>
              <a:spcAft>
                <a:spcPts val="0"/>
              </a:spcAft>
              <a:buNone/>
            </a:pPr>
            <a:r>
              <a:rPr b="1" lang="en" sz="1600">
                <a:solidFill>
                  <a:schemeClr val="dk1"/>
                </a:solidFill>
                <a:latin typeface="Lato"/>
                <a:ea typeface="Lato"/>
                <a:cs typeface="Lato"/>
                <a:sym typeface="Lato"/>
              </a:rPr>
              <a:t>Garrett (random person on internet):</a:t>
            </a:r>
            <a:r>
              <a:rPr lang="en" sz="1600">
                <a:solidFill>
                  <a:schemeClr val="dk1"/>
                </a:solidFill>
                <a:latin typeface="Lato"/>
                <a:ea typeface="Lato"/>
                <a:cs typeface="Lato"/>
                <a:sym typeface="Lato"/>
              </a:rPr>
              <a:t> wanted to improve it </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endParaRPr>
          </a:p>
        </p:txBody>
      </p:sp>
      <p:sp>
        <p:nvSpPr>
          <p:cNvPr id="431" name="Google Shape;431;g1d92f72ea98_2_63"/>
          <p:cNvSpPr txBox="1"/>
          <p:nvPr/>
        </p:nvSpPr>
        <p:spPr>
          <a:xfrm>
            <a:off x="3945650" y="1055900"/>
            <a:ext cx="150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900FF"/>
                </a:solidFill>
                <a:latin typeface="Lato"/>
                <a:ea typeface="Lato"/>
                <a:cs typeface="Lato"/>
                <a:sym typeface="Lato"/>
              </a:rPr>
              <a:t>changes here are </a:t>
            </a:r>
            <a:r>
              <a:rPr b="1" lang="en" sz="1600" u="sng">
                <a:solidFill>
                  <a:srgbClr val="9900FF"/>
                </a:solidFill>
                <a:latin typeface="Lato"/>
                <a:ea typeface="Lato"/>
                <a:cs typeface="Lato"/>
                <a:sym typeface="Lato"/>
              </a:rPr>
              <a:t>indirect</a:t>
            </a:r>
            <a:r>
              <a:rPr b="1" lang="en" sz="1600">
                <a:solidFill>
                  <a:srgbClr val="9900FF"/>
                </a:solidFill>
                <a:latin typeface="Lato"/>
                <a:ea typeface="Lato"/>
                <a:cs typeface="Lato"/>
                <a:sym typeface="Lato"/>
              </a:rPr>
              <a:t>!</a:t>
            </a:r>
            <a:endParaRPr b="1">
              <a:solidFill>
                <a:srgbClr val="99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1d54ed4f69d_0_0"/>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What is version control?</a:t>
            </a:r>
            <a:endParaRPr b="1" i="0" sz="4000" u="none" cap="none" strike="noStrike">
              <a:solidFill>
                <a:srgbClr val="171947"/>
              </a:solidFill>
              <a:latin typeface="Source Sans Pro"/>
              <a:ea typeface="Source Sans Pro"/>
              <a:cs typeface="Source Sans Pro"/>
              <a:sym typeface="Source Sans Pro"/>
            </a:endParaRPr>
          </a:p>
        </p:txBody>
      </p:sp>
      <p:sp>
        <p:nvSpPr>
          <p:cNvPr id="73" name="Google Shape;73;g1d54ed4f69d_0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g1d54ed4f69d_0_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75" name="Google Shape;75;g1d54ed4f69d_0_0"/>
          <p:cNvGraphicFramePr/>
          <p:nvPr/>
        </p:nvGraphicFramePr>
        <p:xfrm>
          <a:off x="0" y="1055900"/>
          <a:ext cx="3000000" cy="3000000"/>
        </p:xfrm>
        <a:graphic>
          <a:graphicData uri="http://schemas.openxmlformats.org/drawingml/2006/table">
            <a:tbl>
              <a:tblPr>
                <a:noFill/>
                <a:tableStyleId>{6766209E-F05C-467F-844E-3A4B6B1D3F26}</a:tableStyleId>
              </a:tblPr>
              <a:tblGrid>
                <a:gridCol w="452475"/>
                <a:gridCol w="6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 practice of tracking and managing changes to software code (files)</a:t>
                      </a:r>
                      <a:endParaRPr sz="1600">
                        <a:solidFill>
                          <a:schemeClr val="dk1"/>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1"/>
                        </a:buClr>
                        <a:buSzPts val="1600"/>
                        <a:buFont typeface="Source Sans Pro"/>
                        <a:buChar char="●"/>
                      </a:pPr>
                      <a:r>
                        <a:rPr b="1" lang="en" sz="1600">
                          <a:solidFill>
                            <a:schemeClr val="dk1"/>
                          </a:solidFill>
                          <a:latin typeface="Source Sans Pro"/>
                          <a:ea typeface="Source Sans Pro"/>
                          <a:cs typeface="Source Sans Pro"/>
                          <a:sym typeface="Source Sans Pro"/>
                        </a:rPr>
                        <a:t>Repository (repo):</a:t>
                      </a:r>
                      <a:r>
                        <a:rPr lang="en" sz="1600">
                          <a:solidFill>
                            <a:schemeClr val="dk1"/>
                          </a:solidFill>
                          <a:latin typeface="Source Sans Pro"/>
                          <a:ea typeface="Source Sans Pro"/>
                          <a:cs typeface="Source Sans Pro"/>
                          <a:sym typeface="Source Sans Pro"/>
                        </a:rPr>
                        <a:t> a set of files </a:t>
                      </a:r>
                      <a:endParaRPr sz="16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1600">
                          <a:solidFill>
                            <a:schemeClr val="dk1"/>
                          </a:solidFill>
                          <a:latin typeface="Source Sans Pro"/>
                          <a:ea typeface="Source Sans Pro"/>
                          <a:cs typeface="Source Sans Pro"/>
                          <a:sym typeface="Source Sans Pro"/>
                        </a:rPr>
                        <a:t>E.g. Version Control Systems:</a:t>
                      </a:r>
                      <a:endParaRPr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76" name="Google Shape;76;g1d54ed4f69d_0_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77" name="Google Shape;77;g1d54ed4f69d_0_0"/>
          <p:cNvPicPr preferRelativeResize="0"/>
          <p:nvPr/>
        </p:nvPicPr>
        <p:blipFill>
          <a:blip r:embed="rId5">
            <a:alphaModFix/>
          </a:blip>
          <a:stretch>
            <a:fillRect/>
          </a:stretch>
        </p:blipFill>
        <p:spPr>
          <a:xfrm>
            <a:off x="2652200" y="2357100"/>
            <a:ext cx="3200265" cy="1777925"/>
          </a:xfrm>
          <a:prstGeom prst="rect">
            <a:avLst/>
          </a:prstGeom>
          <a:noFill/>
          <a:ln>
            <a:noFill/>
          </a:ln>
        </p:spPr>
      </p:pic>
      <p:pic>
        <p:nvPicPr>
          <p:cNvPr id="78" name="Google Shape;78;g1d54ed4f69d_0_0"/>
          <p:cNvPicPr preferRelativeResize="0"/>
          <p:nvPr/>
        </p:nvPicPr>
        <p:blipFill>
          <a:blip r:embed="rId6">
            <a:alphaModFix/>
          </a:blip>
          <a:stretch>
            <a:fillRect/>
          </a:stretch>
        </p:blipFill>
        <p:spPr>
          <a:xfrm>
            <a:off x="550848" y="2338975"/>
            <a:ext cx="2101350" cy="1814176"/>
          </a:xfrm>
          <a:prstGeom prst="rect">
            <a:avLst/>
          </a:prstGeom>
          <a:noFill/>
          <a:ln>
            <a:noFill/>
          </a:ln>
        </p:spPr>
      </p:pic>
      <p:pic>
        <p:nvPicPr>
          <p:cNvPr id="79" name="Google Shape;79;g1d54ed4f69d_0_0"/>
          <p:cNvPicPr preferRelativeResize="0"/>
          <p:nvPr/>
        </p:nvPicPr>
        <p:blipFill rotWithShape="1">
          <a:blip r:embed="rId7">
            <a:alphaModFix/>
          </a:blip>
          <a:srcRect b="29611" l="29660" r="29842" t="30122"/>
          <a:stretch/>
        </p:blipFill>
        <p:spPr>
          <a:xfrm>
            <a:off x="5758025" y="2733812"/>
            <a:ext cx="1030426" cy="1024525"/>
          </a:xfrm>
          <a:prstGeom prst="rect">
            <a:avLst/>
          </a:prstGeom>
          <a:noFill/>
          <a:ln>
            <a:noFill/>
          </a:ln>
        </p:spPr>
      </p:pic>
      <p:sp>
        <p:nvSpPr>
          <p:cNvPr id="80" name="Google Shape;80;g1d54ed4f69d_0_0"/>
          <p:cNvSpPr/>
          <p:nvPr/>
        </p:nvSpPr>
        <p:spPr>
          <a:xfrm>
            <a:off x="3154368" y="2761113"/>
            <a:ext cx="2101500" cy="96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d54ed4f69d_0_0"/>
          <p:cNvSpPr txBox="1"/>
          <p:nvPr/>
        </p:nvSpPr>
        <p:spPr>
          <a:xfrm>
            <a:off x="5438300" y="2338975"/>
            <a:ext cx="29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Team Foundation Control (TFC)</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d92f72ea98_0_21"/>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chemeClr val="dk1"/>
                </a:solidFill>
                <a:latin typeface="Source Sans Pro"/>
                <a:ea typeface="Source Sans Pro"/>
                <a:cs typeface="Source Sans Pro"/>
                <a:sym typeface="Source Sans Pro"/>
              </a:rPr>
              <a:t>Git Fork</a:t>
            </a:r>
            <a:endParaRPr b="1" i="0" sz="4000" u="none" cap="none" strike="noStrike">
              <a:solidFill>
                <a:schemeClr val="dk1"/>
              </a:solidFill>
              <a:latin typeface="Source Sans Pro"/>
              <a:ea typeface="Source Sans Pro"/>
              <a:cs typeface="Source Sans Pro"/>
              <a:sym typeface="Source Sans Pro"/>
            </a:endParaRPr>
          </a:p>
        </p:txBody>
      </p:sp>
      <p:sp>
        <p:nvSpPr>
          <p:cNvPr id="437" name="Google Shape;437;g1d92f72ea98_0_2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g1d92f72ea98_0_2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439" name="Google Shape;439;g1d92f72ea98_0_21"/>
          <p:cNvGraphicFramePr/>
          <p:nvPr/>
        </p:nvGraphicFramePr>
        <p:xfrm>
          <a:off x="4494875" y="2256700"/>
          <a:ext cx="3000000" cy="3000000"/>
        </p:xfrm>
        <a:graphic>
          <a:graphicData uri="http://schemas.openxmlformats.org/drawingml/2006/table">
            <a:tbl>
              <a:tblPr>
                <a:noFill/>
                <a:tableStyleId>{6766209E-F05C-467F-844E-3A4B6B1D3F26}</a:tableStyleId>
              </a:tblPr>
              <a:tblGrid>
                <a:gridCol w="456750"/>
                <a:gridCol w="3081250"/>
              </a:tblGrid>
              <a:tr h="23375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440" name="Google Shape;440;g1d92f72ea98_0_21"/>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41" name="Google Shape;441;g1d92f72ea98_0_21"/>
          <p:cNvPicPr preferRelativeResize="0"/>
          <p:nvPr/>
        </p:nvPicPr>
        <p:blipFill>
          <a:blip r:embed="rId5">
            <a:alphaModFix/>
          </a:blip>
          <a:stretch>
            <a:fillRect/>
          </a:stretch>
        </p:blipFill>
        <p:spPr>
          <a:xfrm>
            <a:off x="157500" y="1629775"/>
            <a:ext cx="4705526" cy="2645395"/>
          </a:xfrm>
          <a:prstGeom prst="rect">
            <a:avLst/>
          </a:prstGeom>
          <a:noFill/>
          <a:ln>
            <a:noFill/>
          </a:ln>
        </p:spPr>
      </p:pic>
      <p:pic>
        <p:nvPicPr>
          <p:cNvPr id="442" name="Google Shape;442;g1d92f72ea98_0_21"/>
          <p:cNvPicPr preferRelativeResize="0"/>
          <p:nvPr/>
        </p:nvPicPr>
        <p:blipFill>
          <a:blip r:embed="rId6">
            <a:alphaModFix/>
          </a:blip>
          <a:stretch>
            <a:fillRect/>
          </a:stretch>
        </p:blipFill>
        <p:spPr>
          <a:xfrm>
            <a:off x="5239988" y="2284075"/>
            <a:ext cx="3671872" cy="2645400"/>
          </a:xfrm>
          <a:prstGeom prst="rect">
            <a:avLst/>
          </a:prstGeom>
          <a:noFill/>
          <a:ln>
            <a:noFill/>
          </a:ln>
        </p:spPr>
      </p:pic>
      <p:sp>
        <p:nvSpPr>
          <p:cNvPr id="443" name="Google Shape;443;g1d92f72ea98_0_21"/>
          <p:cNvSpPr txBox="1"/>
          <p:nvPr/>
        </p:nvSpPr>
        <p:spPr>
          <a:xfrm>
            <a:off x="5029575" y="1055900"/>
            <a:ext cx="349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Git Fork: </a:t>
            </a:r>
            <a:r>
              <a:rPr lang="en" sz="1600">
                <a:solidFill>
                  <a:schemeClr val="dk1"/>
                </a:solidFill>
                <a:latin typeface="Lato"/>
                <a:ea typeface="Lato"/>
                <a:cs typeface="Lato"/>
                <a:sym typeface="Lato"/>
              </a:rPr>
              <a:t>making a copy of someone’s repository (that you are </a:t>
            </a:r>
            <a:r>
              <a:rPr b="1" lang="en" sz="1600">
                <a:solidFill>
                  <a:srgbClr val="FF0000"/>
                </a:solidFill>
                <a:latin typeface="Lato"/>
                <a:ea typeface="Lato"/>
                <a:cs typeface="Lato"/>
                <a:sym typeface="Lato"/>
              </a:rPr>
              <a:t>NOT</a:t>
            </a:r>
            <a:r>
              <a:rPr lang="en" sz="1600">
                <a:solidFill>
                  <a:schemeClr val="dk1"/>
                </a:solidFill>
                <a:latin typeface="Lato"/>
                <a:ea typeface="Lato"/>
                <a:cs typeface="Lato"/>
                <a:sym typeface="Lato"/>
              </a:rPr>
              <a:t> a collaborator on)</a:t>
            </a:r>
            <a:endParaRPr sz="1600">
              <a:solidFill>
                <a:schemeClr val="dk1"/>
              </a:solidFill>
              <a:latin typeface="Lato"/>
              <a:ea typeface="Lato"/>
              <a:cs typeface="Lato"/>
              <a:sym typeface="Lato"/>
            </a:endParaRPr>
          </a:p>
        </p:txBody>
      </p:sp>
      <p:sp>
        <p:nvSpPr>
          <p:cNvPr id="444" name="Google Shape;444;g1d92f72ea98_0_21"/>
          <p:cNvSpPr/>
          <p:nvPr/>
        </p:nvSpPr>
        <p:spPr>
          <a:xfrm>
            <a:off x="114300" y="1556250"/>
            <a:ext cx="1248600" cy="32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d92f72ea98_0_21"/>
          <p:cNvSpPr txBox="1"/>
          <p:nvPr/>
        </p:nvSpPr>
        <p:spPr>
          <a:xfrm>
            <a:off x="5024100" y="3213725"/>
            <a:ext cx="26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6" name="Google Shape;446;g1d92f72ea98_0_21"/>
          <p:cNvSpPr/>
          <p:nvPr/>
        </p:nvSpPr>
        <p:spPr>
          <a:xfrm>
            <a:off x="3481750" y="1556275"/>
            <a:ext cx="703500" cy="32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g1d92f72ea98_0_21"/>
          <p:cNvCxnSpPr>
            <a:endCxn id="446" idx="0"/>
          </p:cNvCxnSpPr>
          <p:nvPr/>
        </p:nvCxnSpPr>
        <p:spPr>
          <a:xfrm>
            <a:off x="3666400" y="1204675"/>
            <a:ext cx="167100" cy="351600"/>
          </a:xfrm>
          <a:prstGeom prst="straightConnector1">
            <a:avLst/>
          </a:prstGeom>
          <a:noFill/>
          <a:ln cap="flat" cmpd="sng" w="9525">
            <a:solidFill>
              <a:srgbClr val="FF0000"/>
            </a:solidFill>
            <a:prstDash val="solid"/>
            <a:round/>
            <a:headEnd len="med" w="med" type="none"/>
            <a:tailEnd len="med" w="med" type="triangle"/>
          </a:ln>
        </p:spPr>
      </p:cxnSp>
      <p:sp>
        <p:nvSpPr>
          <p:cNvPr id="448" name="Google Shape;448;g1d92f72ea98_0_21"/>
          <p:cNvSpPr/>
          <p:nvPr/>
        </p:nvSpPr>
        <p:spPr>
          <a:xfrm>
            <a:off x="5342313" y="4604275"/>
            <a:ext cx="703500" cy="32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d92f72ea98_0_21"/>
          <p:cNvSpPr txBox="1"/>
          <p:nvPr/>
        </p:nvSpPr>
        <p:spPr>
          <a:xfrm>
            <a:off x="114300" y="1071325"/>
            <a:ext cx="497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Garrett POV: </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d92f72ea98_0_96"/>
          <p:cNvSpPr txBox="1"/>
          <p:nvPr/>
        </p:nvSpPr>
        <p:spPr>
          <a:xfrm>
            <a:off x="157500" y="954675"/>
            <a:ext cx="106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Lato"/>
                <a:ea typeface="Lato"/>
                <a:cs typeface="Lato"/>
                <a:sym typeface="Lato"/>
              </a:rPr>
              <a:t>Git Clone</a:t>
            </a:r>
            <a:endParaRPr>
              <a:solidFill>
                <a:schemeClr val="dk1"/>
              </a:solidFill>
              <a:latin typeface="Lato"/>
              <a:ea typeface="Lato"/>
              <a:cs typeface="Lato"/>
              <a:sym typeface="Lato"/>
            </a:endParaRPr>
          </a:p>
        </p:txBody>
      </p:sp>
      <p:sp>
        <p:nvSpPr>
          <p:cNvPr id="455" name="Google Shape;455;g1d92f72ea98_0_9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g1d92f72ea98_0_9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457" name="Google Shape;457;g1d92f72ea98_0_96"/>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458" name="Google Shape;458;g1d92f72ea98_0_96"/>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59" name="Google Shape;459;g1d92f72ea98_0_96"/>
          <p:cNvPicPr preferRelativeResize="0"/>
          <p:nvPr/>
        </p:nvPicPr>
        <p:blipFill>
          <a:blip r:embed="rId5">
            <a:alphaModFix/>
          </a:blip>
          <a:stretch>
            <a:fillRect/>
          </a:stretch>
        </p:blipFill>
        <p:spPr>
          <a:xfrm>
            <a:off x="157500" y="1385763"/>
            <a:ext cx="4852825" cy="2097972"/>
          </a:xfrm>
          <a:prstGeom prst="rect">
            <a:avLst/>
          </a:prstGeom>
          <a:noFill/>
          <a:ln>
            <a:noFill/>
          </a:ln>
        </p:spPr>
      </p:pic>
      <p:pic>
        <p:nvPicPr>
          <p:cNvPr id="460" name="Google Shape;460;g1d92f72ea98_0_96"/>
          <p:cNvPicPr preferRelativeResize="0"/>
          <p:nvPr/>
        </p:nvPicPr>
        <p:blipFill>
          <a:blip r:embed="rId6">
            <a:alphaModFix/>
          </a:blip>
          <a:stretch>
            <a:fillRect/>
          </a:stretch>
        </p:blipFill>
        <p:spPr>
          <a:xfrm>
            <a:off x="4342800" y="946675"/>
            <a:ext cx="4726199" cy="2689450"/>
          </a:xfrm>
          <a:prstGeom prst="rect">
            <a:avLst/>
          </a:prstGeom>
          <a:noFill/>
          <a:ln>
            <a:noFill/>
          </a:ln>
        </p:spPr>
      </p:pic>
      <p:sp>
        <p:nvSpPr>
          <p:cNvPr id="461" name="Google Shape;461;g1d92f72ea98_0_96"/>
          <p:cNvSpPr txBox="1"/>
          <p:nvPr/>
        </p:nvSpPr>
        <p:spPr>
          <a:xfrm>
            <a:off x="4342800" y="523575"/>
            <a:ext cx="26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Lato"/>
                <a:ea typeface="Lato"/>
                <a:cs typeface="Lato"/>
                <a:sym typeface="Lato"/>
              </a:rPr>
              <a:t>Git Add/Commit/Push</a:t>
            </a:r>
            <a:endParaRPr>
              <a:solidFill>
                <a:schemeClr val="dk1"/>
              </a:solidFill>
              <a:latin typeface="Lato"/>
              <a:ea typeface="Lato"/>
              <a:cs typeface="Lato"/>
              <a:sym typeface="Lato"/>
            </a:endParaRPr>
          </a:p>
        </p:txBody>
      </p:sp>
      <p:sp>
        <p:nvSpPr>
          <p:cNvPr id="462" name="Google Shape;462;g1d92f72ea98_0_96"/>
          <p:cNvSpPr txBox="1"/>
          <p:nvPr/>
        </p:nvSpPr>
        <p:spPr>
          <a:xfrm>
            <a:off x="0" y="86000"/>
            <a:ext cx="71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Garrett POV: </a:t>
            </a:r>
            <a:r>
              <a:rPr lang="en" sz="1600">
                <a:solidFill>
                  <a:schemeClr val="dk1"/>
                </a:solidFill>
                <a:latin typeface="Lato"/>
                <a:ea typeface="Lato"/>
                <a:cs typeface="Lato"/>
                <a:sym typeface="Lato"/>
              </a:rPr>
              <a:t>write code to improve Mihir’s code </a:t>
            </a:r>
            <a:r>
              <a:rPr lang="en" sz="1600" u="sng">
                <a:solidFill>
                  <a:schemeClr val="dk1"/>
                </a:solidFill>
                <a:latin typeface="Lato"/>
                <a:ea typeface="Lato"/>
                <a:cs typeface="Lato"/>
                <a:sym typeface="Lato"/>
              </a:rPr>
              <a:t>on forked repo</a:t>
            </a:r>
            <a:endParaRPr u="sng">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d92f72ea98_2_1"/>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chemeClr val="dk1"/>
                </a:solidFill>
                <a:latin typeface="Source Sans Pro"/>
                <a:ea typeface="Source Sans Pro"/>
                <a:cs typeface="Source Sans Pro"/>
                <a:sym typeface="Source Sans Pro"/>
              </a:rPr>
              <a:t>Git Pull Request</a:t>
            </a:r>
            <a:endParaRPr b="1" i="0" sz="4000" u="none" cap="none" strike="noStrike">
              <a:solidFill>
                <a:schemeClr val="dk1"/>
              </a:solidFill>
              <a:latin typeface="Source Sans Pro"/>
              <a:ea typeface="Source Sans Pro"/>
              <a:cs typeface="Source Sans Pro"/>
              <a:sym typeface="Source Sans Pro"/>
            </a:endParaRPr>
          </a:p>
        </p:txBody>
      </p:sp>
      <p:sp>
        <p:nvSpPr>
          <p:cNvPr id="468" name="Google Shape;468;g1d92f72ea98_2_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g1d92f72ea98_2_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470" name="Google Shape;470;g1d92f72ea98_2_1"/>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471" name="Google Shape;471;g1d92f72ea98_2_1"/>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72" name="Google Shape;472;g1d92f72ea98_2_1"/>
          <p:cNvPicPr preferRelativeResize="0"/>
          <p:nvPr/>
        </p:nvPicPr>
        <p:blipFill>
          <a:blip r:embed="rId5">
            <a:alphaModFix/>
          </a:blip>
          <a:stretch>
            <a:fillRect/>
          </a:stretch>
        </p:blipFill>
        <p:spPr>
          <a:xfrm>
            <a:off x="113525" y="2154925"/>
            <a:ext cx="4705526" cy="2746697"/>
          </a:xfrm>
          <a:prstGeom prst="rect">
            <a:avLst/>
          </a:prstGeom>
          <a:noFill/>
          <a:ln>
            <a:noFill/>
          </a:ln>
        </p:spPr>
      </p:pic>
      <p:pic>
        <p:nvPicPr>
          <p:cNvPr id="473" name="Google Shape;473;g1d92f72ea98_2_1"/>
          <p:cNvPicPr preferRelativeResize="0"/>
          <p:nvPr/>
        </p:nvPicPr>
        <p:blipFill>
          <a:blip r:embed="rId6">
            <a:alphaModFix/>
          </a:blip>
          <a:stretch>
            <a:fillRect/>
          </a:stretch>
        </p:blipFill>
        <p:spPr>
          <a:xfrm>
            <a:off x="5010325" y="1836575"/>
            <a:ext cx="4014749" cy="3246925"/>
          </a:xfrm>
          <a:prstGeom prst="rect">
            <a:avLst/>
          </a:prstGeom>
          <a:noFill/>
          <a:ln>
            <a:noFill/>
          </a:ln>
        </p:spPr>
      </p:pic>
      <p:pic>
        <p:nvPicPr>
          <p:cNvPr id="474" name="Google Shape;474;g1d92f72ea98_2_1"/>
          <p:cNvPicPr preferRelativeResize="0"/>
          <p:nvPr/>
        </p:nvPicPr>
        <p:blipFill>
          <a:blip r:embed="rId7">
            <a:alphaModFix/>
          </a:blip>
          <a:stretch>
            <a:fillRect/>
          </a:stretch>
        </p:blipFill>
        <p:spPr>
          <a:xfrm>
            <a:off x="202800" y="884025"/>
            <a:ext cx="4211939" cy="1117850"/>
          </a:xfrm>
          <a:prstGeom prst="rect">
            <a:avLst/>
          </a:prstGeom>
          <a:noFill/>
          <a:ln>
            <a:noFill/>
          </a:ln>
        </p:spPr>
      </p:pic>
      <p:sp>
        <p:nvSpPr>
          <p:cNvPr id="475" name="Google Shape;475;g1d92f72ea98_2_1"/>
          <p:cNvSpPr/>
          <p:nvPr/>
        </p:nvSpPr>
        <p:spPr>
          <a:xfrm>
            <a:off x="3622425" y="1547450"/>
            <a:ext cx="914400" cy="28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1d92f72ea98_2_1"/>
          <p:cNvSpPr/>
          <p:nvPr/>
        </p:nvSpPr>
        <p:spPr>
          <a:xfrm>
            <a:off x="0" y="821675"/>
            <a:ext cx="1547400" cy="40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d92f72ea98_2_1"/>
          <p:cNvSpPr txBox="1"/>
          <p:nvPr/>
        </p:nvSpPr>
        <p:spPr>
          <a:xfrm>
            <a:off x="4819050" y="1107688"/>
            <a:ext cx="421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Pull Request</a:t>
            </a:r>
            <a:r>
              <a:rPr b="1" lang="en" sz="1600">
                <a:solidFill>
                  <a:schemeClr val="dk1"/>
                </a:solidFill>
                <a:latin typeface="Lato"/>
                <a:ea typeface="Lato"/>
                <a:cs typeface="Lato"/>
                <a:sym typeface="Lato"/>
              </a:rPr>
              <a:t>: </a:t>
            </a:r>
            <a:r>
              <a:rPr lang="en" sz="1600">
                <a:solidFill>
                  <a:schemeClr val="dk1"/>
                </a:solidFill>
                <a:latin typeface="Lato"/>
                <a:ea typeface="Lato"/>
                <a:cs typeface="Lato"/>
                <a:sym typeface="Lato"/>
              </a:rPr>
              <a:t>similar to Git </a:t>
            </a:r>
            <a:r>
              <a:rPr b="1" lang="en" sz="1600">
                <a:solidFill>
                  <a:schemeClr val="dk1"/>
                </a:solidFill>
                <a:latin typeface="Lato"/>
                <a:ea typeface="Lato"/>
                <a:cs typeface="Lato"/>
                <a:sym typeface="Lato"/>
              </a:rPr>
              <a:t>merge</a:t>
            </a:r>
            <a:r>
              <a:rPr lang="en" sz="1600">
                <a:solidFill>
                  <a:schemeClr val="dk1"/>
                </a:solidFill>
                <a:latin typeface="Lato"/>
                <a:ea typeface="Lato"/>
                <a:cs typeface="Lato"/>
                <a:sym typeface="Lato"/>
              </a:rPr>
              <a:t> but needs to be approved by original repo owner </a:t>
            </a:r>
            <a:endParaRPr sz="1600">
              <a:solidFill>
                <a:schemeClr val="dk1"/>
              </a:solidFill>
              <a:latin typeface="Lato"/>
              <a:ea typeface="Lato"/>
              <a:cs typeface="Lato"/>
              <a:sym typeface="Lato"/>
            </a:endParaRPr>
          </a:p>
        </p:txBody>
      </p:sp>
      <p:sp>
        <p:nvSpPr>
          <p:cNvPr id="478" name="Google Shape;478;g1d92f72ea98_2_1"/>
          <p:cNvSpPr/>
          <p:nvPr/>
        </p:nvSpPr>
        <p:spPr>
          <a:xfrm>
            <a:off x="202800" y="2822325"/>
            <a:ext cx="3296400" cy="46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1d92f72ea98_2_1"/>
          <p:cNvSpPr/>
          <p:nvPr/>
        </p:nvSpPr>
        <p:spPr>
          <a:xfrm>
            <a:off x="8018575" y="4410525"/>
            <a:ext cx="1044600" cy="346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d92f72ea98_2_1"/>
          <p:cNvSpPr txBox="1"/>
          <p:nvPr/>
        </p:nvSpPr>
        <p:spPr>
          <a:xfrm>
            <a:off x="4505563" y="413325"/>
            <a:ext cx="279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9900FF"/>
                </a:solidFill>
                <a:latin typeface="Lato"/>
                <a:ea typeface="Lato"/>
                <a:cs typeface="Lato"/>
                <a:sym typeface="Lato"/>
              </a:rPr>
              <a:t>“I want my improvements to show up on the original repo!”</a:t>
            </a:r>
            <a:endParaRPr b="1" i="1">
              <a:solidFill>
                <a:srgbClr val="9900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d92f72ea98_2_14"/>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Source Sans Pro"/>
              <a:ea typeface="Source Sans Pro"/>
              <a:cs typeface="Source Sans Pro"/>
              <a:sym typeface="Source Sans Pro"/>
            </a:endParaRPr>
          </a:p>
        </p:txBody>
      </p:sp>
      <p:sp>
        <p:nvSpPr>
          <p:cNvPr id="486" name="Google Shape;486;g1d92f72ea98_2_1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7" name="Google Shape;487;g1d92f72ea98_2_1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488" name="Google Shape;488;g1d92f72ea98_2_14"/>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489" name="Google Shape;489;g1d92f72ea98_2_14"/>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490" name="Google Shape;490;g1d92f72ea98_2_14"/>
          <p:cNvPicPr preferRelativeResize="0"/>
          <p:nvPr/>
        </p:nvPicPr>
        <p:blipFill rotWithShape="1">
          <a:blip r:embed="rId5">
            <a:alphaModFix/>
          </a:blip>
          <a:srcRect b="0" l="0" r="34262" t="0"/>
          <a:stretch/>
        </p:blipFill>
        <p:spPr>
          <a:xfrm>
            <a:off x="91675" y="868300"/>
            <a:ext cx="4009377" cy="2120275"/>
          </a:xfrm>
          <a:prstGeom prst="rect">
            <a:avLst/>
          </a:prstGeom>
          <a:noFill/>
          <a:ln>
            <a:noFill/>
          </a:ln>
        </p:spPr>
      </p:pic>
      <p:pic>
        <p:nvPicPr>
          <p:cNvPr id="491" name="Google Shape;491;g1d92f72ea98_2_14"/>
          <p:cNvPicPr preferRelativeResize="0"/>
          <p:nvPr/>
        </p:nvPicPr>
        <p:blipFill>
          <a:blip r:embed="rId6">
            <a:alphaModFix/>
          </a:blip>
          <a:stretch>
            <a:fillRect/>
          </a:stretch>
        </p:blipFill>
        <p:spPr>
          <a:xfrm>
            <a:off x="5276027" y="592450"/>
            <a:ext cx="3435576" cy="2396124"/>
          </a:xfrm>
          <a:prstGeom prst="rect">
            <a:avLst/>
          </a:prstGeom>
          <a:noFill/>
          <a:ln>
            <a:noFill/>
          </a:ln>
        </p:spPr>
      </p:pic>
      <p:pic>
        <p:nvPicPr>
          <p:cNvPr id="492" name="Google Shape;492;g1d92f72ea98_2_14"/>
          <p:cNvPicPr preferRelativeResize="0"/>
          <p:nvPr/>
        </p:nvPicPr>
        <p:blipFill>
          <a:blip r:embed="rId7">
            <a:alphaModFix/>
          </a:blip>
          <a:stretch>
            <a:fillRect/>
          </a:stretch>
        </p:blipFill>
        <p:spPr>
          <a:xfrm>
            <a:off x="1410728" y="3047925"/>
            <a:ext cx="6322547" cy="2011301"/>
          </a:xfrm>
          <a:prstGeom prst="rect">
            <a:avLst/>
          </a:prstGeom>
          <a:noFill/>
          <a:ln>
            <a:noFill/>
          </a:ln>
        </p:spPr>
      </p:pic>
      <p:sp>
        <p:nvSpPr>
          <p:cNvPr id="493" name="Google Shape;493;g1d92f72ea98_2_14"/>
          <p:cNvSpPr txBox="1"/>
          <p:nvPr/>
        </p:nvSpPr>
        <p:spPr>
          <a:xfrm>
            <a:off x="99150" y="102000"/>
            <a:ext cx="71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Mihir’s POV: </a:t>
            </a:r>
            <a:r>
              <a:rPr lang="en" sz="1600">
                <a:solidFill>
                  <a:schemeClr val="dk1"/>
                </a:solidFill>
                <a:latin typeface="Lato"/>
                <a:ea typeface="Lato"/>
                <a:cs typeface="Lato"/>
                <a:sym typeface="Lato"/>
              </a:rPr>
              <a:t>review changes → accepting pull request</a:t>
            </a:r>
            <a:endParaRPr>
              <a:solidFill>
                <a:schemeClr val="dk1"/>
              </a:solidFill>
              <a:latin typeface="Lato"/>
              <a:ea typeface="Lato"/>
              <a:cs typeface="Lato"/>
              <a:sym typeface="Lato"/>
            </a:endParaRPr>
          </a:p>
        </p:txBody>
      </p:sp>
      <p:sp>
        <p:nvSpPr>
          <p:cNvPr id="494" name="Google Shape;494;g1d92f72ea98_2_14"/>
          <p:cNvSpPr/>
          <p:nvPr/>
        </p:nvSpPr>
        <p:spPr>
          <a:xfrm>
            <a:off x="35750" y="773725"/>
            <a:ext cx="905100" cy="46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d92f72ea98_2_14"/>
          <p:cNvSpPr/>
          <p:nvPr/>
        </p:nvSpPr>
        <p:spPr>
          <a:xfrm>
            <a:off x="99150" y="2262550"/>
            <a:ext cx="1470000" cy="46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d92f72ea98_2_14"/>
          <p:cNvSpPr/>
          <p:nvPr/>
        </p:nvSpPr>
        <p:spPr>
          <a:xfrm>
            <a:off x="5467075" y="2655275"/>
            <a:ext cx="977700" cy="431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d92f72ea98_2_14"/>
          <p:cNvSpPr/>
          <p:nvPr/>
        </p:nvSpPr>
        <p:spPr>
          <a:xfrm>
            <a:off x="1607600" y="4440125"/>
            <a:ext cx="6322500" cy="61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d92f72ea98_0_29"/>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chemeClr val="dk1"/>
                </a:solidFill>
                <a:latin typeface="Source Sans Pro"/>
                <a:ea typeface="Source Sans Pro"/>
                <a:cs typeface="Source Sans Pro"/>
                <a:sym typeface="Source Sans Pro"/>
              </a:rPr>
              <a:t>Git </a:t>
            </a:r>
            <a:r>
              <a:rPr b="1" lang="en" sz="4000">
                <a:solidFill>
                  <a:schemeClr val="dk1"/>
                </a:solidFill>
                <a:latin typeface="Source Sans Pro"/>
                <a:ea typeface="Source Sans Pro"/>
                <a:cs typeface="Source Sans Pro"/>
                <a:sym typeface="Source Sans Pro"/>
              </a:rPr>
              <a:t>Issues</a:t>
            </a:r>
            <a:endParaRPr b="1" i="0" sz="4000" u="none" cap="none" strike="noStrike">
              <a:solidFill>
                <a:schemeClr val="dk1"/>
              </a:solidFill>
              <a:latin typeface="Source Sans Pro"/>
              <a:ea typeface="Source Sans Pro"/>
              <a:cs typeface="Source Sans Pro"/>
              <a:sym typeface="Source Sans Pro"/>
            </a:endParaRPr>
          </a:p>
        </p:txBody>
      </p:sp>
      <p:sp>
        <p:nvSpPr>
          <p:cNvPr id="503" name="Google Shape;503;g1d92f72ea98_0_29"/>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4" name="Google Shape;504;g1d92f72ea98_0_29"/>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505" name="Google Shape;505;g1d92f72ea98_0_29"/>
          <p:cNvGraphicFramePr/>
          <p:nvPr/>
        </p:nvGraphicFramePr>
        <p:xfrm>
          <a:off x="5010325" y="1110575"/>
          <a:ext cx="3000000" cy="3000000"/>
        </p:xfrm>
        <a:graphic>
          <a:graphicData uri="http://schemas.openxmlformats.org/drawingml/2006/table">
            <a:tbl>
              <a:tblPr>
                <a:noFill/>
                <a:tableStyleId>{6766209E-F05C-467F-844E-3A4B6B1D3F26}</a:tableStyleId>
              </a:tblPr>
              <a:tblGrid>
                <a:gridCol w="456750"/>
                <a:gridCol w="30812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506" name="Google Shape;506;g1d92f72ea98_0_29"/>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507" name="Google Shape;507;g1d92f72ea98_0_29"/>
          <p:cNvPicPr preferRelativeResize="0"/>
          <p:nvPr/>
        </p:nvPicPr>
        <p:blipFill rotWithShape="1">
          <a:blip r:embed="rId5">
            <a:alphaModFix/>
          </a:blip>
          <a:srcRect b="5633" l="0" r="0" t="0"/>
          <a:stretch/>
        </p:blipFill>
        <p:spPr>
          <a:xfrm>
            <a:off x="126900" y="1771375"/>
            <a:ext cx="4883425" cy="2134350"/>
          </a:xfrm>
          <a:prstGeom prst="rect">
            <a:avLst/>
          </a:prstGeom>
          <a:noFill/>
          <a:ln>
            <a:noFill/>
          </a:ln>
        </p:spPr>
      </p:pic>
      <p:pic>
        <p:nvPicPr>
          <p:cNvPr id="508" name="Google Shape;508;g1d92f72ea98_0_29"/>
          <p:cNvPicPr preferRelativeResize="0"/>
          <p:nvPr/>
        </p:nvPicPr>
        <p:blipFill rotWithShape="1">
          <a:blip r:embed="rId6">
            <a:alphaModFix/>
          </a:blip>
          <a:srcRect b="0" l="8172" r="0" t="6454"/>
          <a:stretch/>
        </p:blipFill>
        <p:spPr>
          <a:xfrm>
            <a:off x="5329862" y="279425"/>
            <a:ext cx="3640149" cy="2909074"/>
          </a:xfrm>
          <a:prstGeom prst="rect">
            <a:avLst/>
          </a:prstGeom>
          <a:noFill/>
          <a:ln>
            <a:noFill/>
          </a:ln>
        </p:spPr>
      </p:pic>
      <p:pic>
        <p:nvPicPr>
          <p:cNvPr id="509" name="Google Shape;509;g1d92f72ea98_0_29"/>
          <p:cNvPicPr preferRelativeResize="0"/>
          <p:nvPr/>
        </p:nvPicPr>
        <p:blipFill>
          <a:blip r:embed="rId7">
            <a:alphaModFix/>
          </a:blip>
          <a:stretch>
            <a:fillRect/>
          </a:stretch>
        </p:blipFill>
        <p:spPr>
          <a:xfrm>
            <a:off x="5047136" y="3143475"/>
            <a:ext cx="3144087" cy="1938475"/>
          </a:xfrm>
          <a:prstGeom prst="rect">
            <a:avLst/>
          </a:prstGeom>
          <a:noFill/>
          <a:ln>
            <a:noFill/>
          </a:ln>
        </p:spPr>
      </p:pic>
      <p:sp>
        <p:nvSpPr>
          <p:cNvPr id="510" name="Google Shape;510;g1d92f72ea98_0_29"/>
          <p:cNvSpPr txBox="1"/>
          <p:nvPr/>
        </p:nvSpPr>
        <p:spPr>
          <a:xfrm>
            <a:off x="157500" y="850975"/>
            <a:ext cx="510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Way for </a:t>
            </a:r>
            <a:r>
              <a:rPr b="1" lang="en">
                <a:solidFill>
                  <a:schemeClr val="dk1"/>
                </a:solidFill>
                <a:latin typeface="Lato"/>
                <a:ea typeface="Lato"/>
                <a:cs typeface="Lato"/>
                <a:sym typeface="Lato"/>
              </a:rPr>
              <a:t>non-collaborators</a:t>
            </a:r>
            <a:r>
              <a:rPr lang="en">
                <a:solidFill>
                  <a:schemeClr val="dk1"/>
                </a:solidFill>
                <a:latin typeface="Lato"/>
                <a:ea typeface="Lato"/>
                <a:cs typeface="Lato"/>
                <a:sym typeface="Lato"/>
              </a:rPr>
              <a:t> to let </a:t>
            </a:r>
            <a:r>
              <a:rPr b="1" lang="en">
                <a:solidFill>
                  <a:schemeClr val="dk1"/>
                </a:solidFill>
                <a:latin typeface="Lato"/>
                <a:ea typeface="Lato"/>
                <a:cs typeface="Lato"/>
                <a:sym typeface="Lato"/>
              </a:rPr>
              <a:t>original repo owner</a:t>
            </a:r>
            <a:r>
              <a:rPr lang="en">
                <a:solidFill>
                  <a:schemeClr val="dk1"/>
                </a:solidFill>
                <a:latin typeface="Lato"/>
                <a:ea typeface="Lato"/>
                <a:cs typeface="Lato"/>
                <a:sym typeface="Lato"/>
              </a:rPr>
              <a:t> they have issues with using their tool </a:t>
            </a:r>
            <a:r>
              <a:rPr i="1" lang="en" u="sng">
                <a:solidFill>
                  <a:schemeClr val="dk1"/>
                </a:solidFill>
                <a:latin typeface="Lato"/>
                <a:ea typeface="Lato"/>
                <a:cs typeface="Lato"/>
                <a:sym typeface="Lato"/>
              </a:rPr>
              <a:t>OR</a:t>
            </a:r>
            <a:r>
              <a:rPr lang="en">
                <a:solidFill>
                  <a:schemeClr val="dk1"/>
                </a:solidFill>
                <a:latin typeface="Lato"/>
                <a:ea typeface="Lato"/>
                <a:cs typeface="Lato"/>
                <a:sym typeface="Lato"/>
              </a:rPr>
              <a:t> if there are any bugs</a:t>
            </a:r>
            <a:endParaRPr>
              <a:solidFill>
                <a:schemeClr val="dk1"/>
              </a:solidFill>
              <a:latin typeface="Lato"/>
              <a:ea typeface="Lato"/>
              <a:cs typeface="Lato"/>
              <a:sym typeface="Lato"/>
            </a:endParaRPr>
          </a:p>
        </p:txBody>
      </p:sp>
      <p:sp>
        <p:nvSpPr>
          <p:cNvPr id="511" name="Google Shape;511;g1d92f72ea98_0_29"/>
          <p:cNvSpPr/>
          <p:nvPr/>
        </p:nvSpPr>
        <p:spPr>
          <a:xfrm>
            <a:off x="0" y="1650000"/>
            <a:ext cx="668100" cy="46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1d92f72ea98_0_29"/>
          <p:cNvSpPr/>
          <p:nvPr/>
        </p:nvSpPr>
        <p:spPr>
          <a:xfrm>
            <a:off x="4201225" y="3534475"/>
            <a:ext cx="809100" cy="46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d92f72ea98_0_29"/>
          <p:cNvSpPr/>
          <p:nvPr/>
        </p:nvSpPr>
        <p:spPr>
          <a:xfrm>
            <a:off x="5150350" y="2039825"/>
            <a:ext cx="1470000" cy="74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d92f72ea98_0_29"/>
          <p:cNvSpPr/>
          <p:nvPr/>
        </p:nvSpPr>
        <p:spPr>
          <a:xfrm>
            <a:off x="4944225" y="4390275"/>
            <a:ext cx="1782000" cy="74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d92f72ea98_0_29"/>
          <p:cNvSpPr/>
          <p:nvPr/>
        </p:nvSpPr>
        <p:spPr>
          <a:xfrm>
            <a:off x="7392375" y="2869050"/>
            <a:ext cx="1619700" cy="40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cd06384144_1_37"/>
          <p:cNvSpPr txBox="1"/>
          <p:nvPr/>
        </p:nvSpPr>
        <p:spPr>
          <a:xfrm>
            <a:off x="157500" y="143575"/>
            <a:ext cx="70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800">
                <a:solidFill>
                  <a:srgbClr val="171947"/>
                </a:solidFill>
                <a:latin typeface="Source Sans Pro"/>
                <a:ea typeface="Source Sans Pro"/>
                <a:cs typeface="Source Sans Pro"/>
                <a:sym typeface="Source Sans Pro"/>
                <a:extLst>
                  <a:ext uri="http://customooxmlschemas.google.com/">
                    <go:slidesCustomData xmlns:go="http://customooxmlschemas.google.com/" textRoundtripDataId="3"/>
                  </a:ext>
                </a:extLst>
              </a:rPr>
              <a:t>Scenarios</a:t>
            </a:r>
            <a:r>
              <a:rPr b="1" lang="en" sz="3800">
                <a:solidFill>
                  <a:srgbClr val="171947"/>
                </a:solidFill>
                <a:latin typeface="Source Sans Pro"/>
                <a:ea typeface="Source Sans Pro"/>
                <a:cs typeface="Source Sans Pro"/>
                <a:sym typeface="Source Sans Pro"/>
              </a:rPr>
              <a:t> for Data Science</a:t>
            </a:r>
            <a:endParaRPr b="1" i="0" sz="3800" u="none" cap="none" strike="noStrike">
              <a:solidFill>
                <a:srgbClr val="171947"/>
              </a:solidFill>
              <a:latin typeface="Source Sans Pro"/>
              <a:ea typeface="Source Sans Pro"/>
              <a:cs typeface="Source Sans Pro"/>
              <a:sym typeface="Source Sans Pro"/>
            </a:endParaRPr>
          </a:p>
        </p:txBody>
      </p:sp>
      <p:sp>
        <p:nvSpPr>
          <p:cNvPr id="521" name="Google Shape;521;g1cd06384144_1_37"/>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 name="Google Shape;522;g1cd06384144_1_37"/>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523" name="Google Shape;523;g1cd06384144_1_37"/>
          <p:cNvGraphicFramePr/>
          <p:nvPr/>
        </p:nvGraphicFramePr>
        <p:xfrm>
          <a:off x="5346225" y="1166500"/>
          <a:ext cx="3000000" cy="3000000"/>
        </p:xfrm>
        <a:graphic>
          <a:graphicData uri="http://schemas.openxmlformats.org/drawingml/2006/table">
            <a:tbl>
              <a:tblPr>
                <a:noFill/>
                <a:tableStyleId>{6766209E-F05C-467F-844E-3A4B6B1D3F26}</a:tableStyleId>
              </a:tblPr>
              <a:tblGrid>
                <a:gridCol w="382850"/>
                <a:gridCol w="321920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Source Sans Pro"/>
                        <a:ea typeface="Source Sans Pro"/>
                        <a:cs typeface="Source Sans Pro"/>
                        <a:sym typeface="Source Sans Pro"/>
                      </a:endParaRPr>
                    </a:p>
                    <a:p>
                      <a:pPr indent="-330200" lvl="0" marL="457200" marR="0" rtl="0" algn="l">
                        <a:lnSpc>
                          <a:spcPct val="100000"/>
                        </a:lnSpc>
                        <a:spcBef>
                          <a:spcPts val="0"/>
                        </a:spcBef>
                        <a:spcAft>
                          <a:spcPts val="0"/>
                        </a:spcAft>
                        <a:buClr>
                          <a:schemeClr val="dk1"/>
                        </a:buClr>
                        <a:buSzPts val="1600"/>
                        <a:buFont typeface="Source Sans Pro"/>
                        <a:buChar char="●"/>
                      </a:pPr>
                      <a:r>
                        <a:rPr lang="en">
                          <a:solidFill>
                            <a:schemeClr val="dk1"/>
                          </a:solidFill>
                          <a:latin typeface="Source Sans Pro"/>
                          <a:ea typeface="Source Sans Pro"/>
                          <a:cs typeface="Source Sans Pro"/>
                          <a:sym typeface="Source Sans Pro"/>
                        </a:rPr>
                        <a:t>Work on Python Notebooks in VS Code</a:t>
                      </a:r>
                      <a:endParaRPr>
                        <a:solidFill>
                          <a:schemeClr val="dk1"/>
                        </a:solidFill>
                        <a:latin typeface="Source Sans Pro"/>
                        <a:ea typeface="Source Sans Pro"/>
                        <a:cs typeface="Source Sans Pro"/>
                        <a:sym typeface="Source Sans Pro"/>
                      </a:endParaRPr>
                    </a:p>
                    <a:p>
                      <a:pPr indent="-317500" lvl="1" marL="9144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.ipynb files are Jupiter Notebooks</a:t>
                      </a:r>
                      <a:endParaRPr>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524" name="Google Shape;524;g1cd06384144_1_37"/>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525" name="Google Shape;525;g1cd06384144_1_37"/>
          <p:cNvPicPr preferRelativeResize="0"/>
          <p:nvPr/>
        </p:nvPicPr>
        <p:blipFill rotWithShape="1">
          <a:blip r:embed="rId5">
            <a:alphaModFix/>
          </a:blip>
          <a:srcRect b="9379" l="0" r="7338" t="0"/>
          <a:stretch/>
        </p:blipFill>
        <p:spPr>
          <a:xfrm>
            <a:off x="40375" y="913075"/>
            <a:ext cx="3918224" cy="2094000"/>
          </a:xfrm>
          <a:prstGeom prst="rect">
            <a:avLst/>
          </a:prstGeom>
          <a:noFill/>
          <a:ln>
            <a:noFill/>
          </a:ln>
        </p:spPr>
      </p:pic>
      <p:pic>
        <p:nvPicPr>
          <p:cNvPr id="526" name="Google Shape;526;g1cd06384144_1_37"/>
          <p:cNvPicPr preferRelativeResize="0"/>
          <p:nvPr/>
        </p:nvPicPr>
        <p:blipFill>
          <a:blip r:embed="rId6">
            <a:alphaModFix/>
          </a:blip>
          <a:stretch>
            <a:fillRect/>
          </a:stretch>
        </p:blipFill>
        <p:spPr>
          <a:xfrm>
            <a:off x="152400" y="3159475"/>
            <a:ext cx="2467272" cy="1831624"/>
          </a:xfrm>
          <a:prstGeom prst="rect">
            <a:avLst/>
          </a:prstGeom>
          <a:noFill/>
          <a:ln>
            <a:noFill/>
          </a:ln>
        </p:spPr>
      </p:pic>
      <p:pic>
        <p:nvPicPr>
          <p:cNvPr id="527" name="Google Shape;527;g1cd06384144_1_37"/>
          <p:cNvPicPr preferRelativeResize="0"/>
          <p:nvPr/>
        </p:nvPicPr>
        <p:blipFill>
          <a:blip r:embed="rId7">
            <a:alphaModFix/>
          </a:blip>
          <a:stretch>
            <a:fillRect/>
          </a:stretch>
        </p:blipFill>
        <p:spPr>
          <a:xfrm>
            <a:off x="2772072" y="3159475"/>
            <a:ext cx="2421753" cy="17604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f86853c39d_1_0"/>
          <p:cNvSpPr txBox="1"/>
          <p:nvPr/>
        </p:nvSpPr>
        <p:spPr>
          <a:xfrm>
            <a:off x="157500" y="143575"/>
            <a:ext cx="70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800">
                <a:solidFill>
                  <a:srgbClr val="171947"/>
                </a:solidFill>
                <a:latin typeface="Source Sans Pro"/>
                <a:ea typeface="Source Sans Pro"/>
                <a:cs typeface="Source Sans Pro"/>
                <a:sym typeface="Source Sans Pro"/>
              </a:rPr>
              <a:t>Create an Empty Directory</a:t>
            </a:r>
            <a:endParaRPr b="1" i="0" sz="3800" u="none" cap="none" strike="noStrike">
              <a:solidFill>
                <a:srgbClr val="171947"/>
              </a:solidFill>
              <a:latin typeface="Source Sans Pro"/>
              <a:ea typeface="Source Sans Pro"/>
              <a:cs typeface="Source Sans Pro"/>
              <a:sym typeface="Source Sans Pro"/>
            </a:endParaRPr>
          </a:p>
        </p:txBody>
      </p:sp>
      <p:sp>
        <p:nvSpPr>
          <p:cNvPr id="533" name="Google Shape;533;g1f86853c39d_1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1f86853c39d_1_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535" name="Google Shape;535;g1f86853c39d_1_0"/>
          <p:cNvGraphicFramePr/>
          <p:nvPr/>
        </p:nvGraphicFramePr>
        <p:xfrm>
          <a:off x="5346225" y="1166500"/>
          <a:ext cx="3000000" cy="3000000"/>
        </p:xfrm>
        <a:graphic>
          <a:graphicData uri="http://schemas.openxmlformats.org/drawingml/2006/table">
            <a:tbl>
              <a:tblPr>
                <a:noFill/>
                <a:tableStyleId>{6766209E-F05C-467F-844E-3A4B6B1D3F26}</a:tableStyleId>
              </a:tblPr>
              <a:tblGrid>
                <a:gridCol w="382850"/>
                <a:gridCol w="321920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Source Sans Pro"/>
                        <a:ea typeface="Source Sans Pro"/>
                        <a:cs typeface="Source Sans Pro"/>
                        <a:sym typeface="Source Sans Pro"/>
                      </a:endParaRPr>
                    </a:p>
                    <a:p>
                      <a:pPr indent="-330200" lvl="0" marL="457200" marR="0" rtl="0" algn="l">
                        <a:lnSpc>
                          <a:spcPct val="100000"/>
                        </a:lnSpc>
                        <a:spcBef>
                          <a:spcPts val="0"/>
                        </a:spcBef>
                        <a:spcAft>
                          <a:spcPts val="0"/>
                        </a:spcAft>
                        <a:buClr>
                          <a:schemeClr val="dk1"/>
                        </a:buClr>
                        <a:buSzPts val="1600"/>
                        <a:buFont typeface="Source Sans Pro"/>
                        <a:buChar char="●"/>
                      </a:pPr>
                      <a:r>
                        <a:rPr lang="en">
                          <a:solidFill>
                            <a:schemeClr val="dk1"/>
                          </a:solidFill>
                          <a:latin typeface="Source Sans Pro"/>
                          <a:ea typeface="Source Sans Pro"/>
                          <a:cs typeface="Source Sans Pro"/>
                          <a:sym typeface="Source Sans Pro"/>
                        </a:rPr>
                        <a:t>Mkdir to create a folder</a:t>
                      </a:r>
                      <a:endParaRPr>
                        <a:solidFill>
                          <a:schemeClr val="dk1"/>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Cd to move into it</a:t>
                      </a:r>
                      <a:endParaRPr>
                        <a:solidFill>
                          <a:schemeClr val="dk1"/>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Use .gitkeep</a:t>
                      </a:r>
                      <a:endParaRPr>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536" name="Google Shape;536;g1f86853c39d_1_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537" name="Google Shape;537;g1f86853c39d_1_0"/>
          <p:cNvPicPr preferRelativeResize="0"/>
          <p:nvPr/>
        </p:nvPicPr>
        <p:blipFill rotWithShape="1">
          <a:blip r:embed="rId5">
            <a:alphaModFix/>
          </a:blip>
          <a:srcRect b="0" l="0" r="30240" t="0"/>
          <a:stretch/>
        </p:blipFill>
        <p:spPr>
          <a:xfrm>
            <a:off x="0" y="2571750"/>
            <a:ext cx="6378625" cy="1765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f86853c39d_1_14"/>
          <p:cNvSpPr txBox="1"/>
          <p:nvPr/>
        </p:nvSpPr>
        <p:spPr>
          <a:xfrm>
            <a:off x="157500" y="143575"/>
            <a:ext cx="70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800">
                <a:solidFill>
                  <a:srgbClr val="171947"/>
                </a:solidFill>
                <a:latin typeface="Source Sans Pro"/>
                <a:ea typeface="Source Sans Pro"/>
                <a:cs typeface="Source Sans Pro"/>
                <a:sym typeface="Source Sans Pro"/>
              </a:rPr>
              <a:t>.gitignore</a:t>
            </a:r>
            <a:endParaRPr b="1" i="0" sz="3800" u="none" cap="none" strike="noStrike">
              <a:solidFill>
                <a:srgbClr val="171947"/>
              </a:solidFill>
              <a:latin typeface="Source Sans Pro"/>
              <a:ea typeface="Source Sans Pro"/>
              <a:cs typeface="Source Sans Pro"/>
              <a:sym typeface="Source Sans Pro"/>
            </a:endParaRPr>
          </a:p>
        </p:txBody>
      </p:sp>
      <p:sp>
        <p:nvSpPr>
          <p:cNvPr id="543" name="Google Shape;543;g1f86853c39d_1_1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4" name="Google Shape;544;g1f86853c39d_1_1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545" name="Google Shape;545;g1f86853c39d_1_14"/>
          <p:cNvGraphicFramePr/>
          <p:nvPr/>
        </p:nvGraphicFramePr>
        <p:xfrm>
          <a:off x="5778800" y="1166500"/>
          <a:ext cx="3000000" cy="3000000"/>
        </p:xfrm>
        <a:graphic>
          <a:graphicData uri="http://schemas.openxmlformats.org/drawingml/2006/table">
            <a:tbl>
              <a:tblPr>
                <a:noFill/>
                <a:tableStyleId>{6766209E-F05C-467F-844E-3A4B6B1D3F26}</a:tableStyleId>
              </a:tblPr>
              <a:tblGrid>
                <a:gridCol w="382850"/>
                <a:gridCol w="321920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Add file to gitignore</a:t>
                      </a:r>
                      <a:endParaRPr>
                        <a:solidFill>
                          <a:schemeClr val="dk1"/>
                        </a:solidFill>
                        <a:latin typeface="Source Sans Pro"/>
                        <a:ea typeface="Source Sans Pro"/>
                        <a:cs typeface="Source Sans Pro"/>
                        <a:sym typeface="Source Sans Pro"/>
                      </a:endParaRPr>
                    </a:p>
                    <a:p>
                      <a:pPr indent="-317500" lvl="1" marL="914400" marR="0" rtl="0" algn="l">
                        <a:lnSpc>
                          <a:spcPct val="10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Ignores file</a:t>
                      </a:r>
                      <a:endParaRPr>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546" name="Google Shape;546;g1f86853c39d_1_14"/>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547" name="Google Shape;547;g1f86853c39d_1_14"/>
          <p:cNvPicPr preferRelativeResize="0"/>
          <p:nvPr/>
        </p:nvPicPr>
        <p:blipFill>
          <a:blip r:embed="rId5">
            <a:alphaModFix/>
          </a:blip>
          <a:stretch>
            <a:fillRect/>
          </a:stretch>
        </p:blipFill>
        <p:spPr>
          <a:xfrm>
            <a:off x="157500" y="1700775"/>
            <a:ext cx="5726934" cy="2102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cd06384144_1_28"/>
          <p:cNvSpPr txBox="1"/>
          <p:nvPr/>
        </p:nvSpPr>
        <p:spPr>
          <a:xfrm>
            <a:off x="1014850" y="646800"/>
            <a:ext cx="7031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5000">
                <a:solidFill>
                  <a:srgbClr val="171947"/>
                </a:solidFill>
                <a:latin typeface="Source Sans Pro"/>
                <a:ea typeface="Source Sans Pro"/>
                <a:cs typeface="Source Sans Pro"/>
                <a:sym typeface="Source Sans Pro"/>
              </a:rPr>
              <a:t>Now it’s </a:t>
            </a:r>
            <a:r>
              <a:rPr b="1" i="1" lang="en" sz="5000">
                <a:solidFill>
                  <a:srgbClr val="FF0000"/>
                </a:solidFill>
                <a:latin typeface="Source Sans Pro"/>
                <a:ea typeface="Source Sans Pro"/>
                <a:cs typeface="Source Sans Pro"/>
                <a:sym typeface="Source Sans Pro"/>
              </a:rPr>
              <a:t>your</a:t>
            </a:r>
            <a:r>
              <a:rPr b="1" lang="en" sz="5000">
                <a:solidFill>
                  <a:srgbClr val="171947"/>
                </a:solidFill>
                <a:latin typeface="Source Sans Pro"/>
                <a:ea typeface="Source Sans Pro"/>
                <a:cs typeface="Source Sans Pro"/>
                <a:sym typeface="Source Sans Pro"/>
              </a:rPr>
              <a:t> turn!</a:t>
            </a:r>
            <a:endParaRPr b="1" i="0" sz="5000" u="none" cap="none" strike="noStrike">
              <a:solidFill>
                <a:srgbClr val="171947"/>
              </a:solidFill>
              <a:latin typeface="Source Sans Pro"/>
              <a:ea typeface="Source Sans Pro"/>
              <a:cs typeface="Source Sans Pro"/>
              <a:sym typeface="Source Sans Pro"/>
            </a:endParaRPr>
          </a:p>
        </p:txBody>
      </p:sp>
      <p:sp>
        <p:nvSpPr>
          <p:cNvPr id="553" name="Google Shape;553;g1cd06384144_1_28"/>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4" name="Google Shape;554;g1cd06384144_1_28"/>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graphicFrame>
        <p:nvGraphicFramePr>
          <p:cNvPr id="555" name="Google Shape;555;g1cd06384144_1_28"/>
          <p:cNvGraphicFramePr/>
          <p:nvPr/>
        </p:nvGraphicFramePr>
        <p:xfrm>
          <a:off x="0" y="1055900"/>
          <a:ext cx="3000000" cy="3000000"/>
        </p:xfrm>
        <a:graphic>
          <a:graphicData uri="http://schemas.openxmlformats.org/drawingml/2006/table">
            <a:tbl>
              <a:tblPr>
                <a:noFill/>
                <a:tableStyleId>{6766209E-F05C-467F-844E-3A4B6B1D3F26}</a:tableStyleId>
              </a:tblPr>
              <a:tblGrid>
                <a:gridCol w="382850"/>
                <a:gridCol w="95230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457200" marR="0" rtl="0" algn="l">
                        <a:lnSpc>
                          <a:spcPct val="100000"/>
                        </a:lnSpc>
                        <a:spcBef>
                          <a:spcPts val="0"/>
                        </a:spcBef>
                        <a:spcAft>
                          <a:spcPts val="0"/>
                        </a:spcAft>
                        <a:buNone/>
                      </a:pPr>
                      <a:r>
                        <a:t/>
                      </a:r>
                      <a:endParaRPr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556" name="Google Shape;556;g1cd06384144_1_28"/>
          <p:cNvPicPr preferRelativeResize="0"/>
          <p:nvPr/>
        </p:nvPicPr>
        <p:blipFill rotWithShape="1">
          <a:blip r:embed="rId5">
            <a:alphaModFix/>
          </a:blip>
          <a:srcRect b="0" l="39646" r="0" t="0"/>
          <a:stretch/>
        </p:blipFill>
        <p:spPr>
          <a:xfrm rot="5400000">
            <a:off x="6766263" y="2765762"/>
            <a:ext cx="2461399" cy="2294076"/>
          </a:xfrm>
          <a:prstGeom prst="rect">
            <a:avLst/>
          </a:prstGeom>
          <a:noFill/>
          <a:ln>
            <a:noFill/>
          </a:ln>
        </p:spPr>
      </p:pic>
      <p:sp>
        <p:nvSpPr>
          <p:cNvPr id="557" name="Google Shape;557;g1cd06384144_1_28"/>
          <p:cNvSpPr txBox="1"/>
          <p:nvPr/>
        </p:nvSpPr>
        <p:spPr>
          <a:xfrm>
            <a:off x="1173000" y="1568000"/>
            <a:ext cx="5148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Create Github Account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Download VS Code and Github Desktop</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Pair up and make a repo</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Add your teammates as collaborators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Start off with: </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AutoNum type="alphaLcPeriod"/>
            </a:pPr>
            <a:r>
              <a:rPr b="1" lang="en">
                <a:latin typeface="Source Sans Pro"/>
                <a:ea typeface="Source Sans Pro"/>
                <a:cs typeface="Source Sans Pro"/>
                <a:sym typeface="Source Sans Pro"/>
              </a:rPr>
              <a:t>Person A:</a:t>
            </a:r>
            <a:r>
              <a:rPr lang="en">
                <a:latin typeface="Source Sans Pro"/>
                <a:ea typeface="Source Sans Pro"/>
                <a:cs typeface="Source Sans Pro"/>
                <a:sym typeface="Source Sans Pro"/>
              </a:rPr>
              <a:t> Git Add/Commit/Push a file</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AutoNum type="alphaLcPeriod"/>
            </a:pPr>
            <a:r>
              <a:rPr b="1" lang="en">
                <a:latin typeface="Source Sans Pro"/>
                <a:ea typeface="Source Sans Pro"/>
                <a:cs typeface="Source Sans Pro"/>
                <a:sym typeface="Source Sans Pro"/>
              </a:rPr>
              <a:t>Person B:</a:t>
            </a:r>
            <a:r>
              <a:rPr lang="en">
                <a:latin typeface="Source Sans Pro"/>
                <a:ea typeface="Source Sans Pro"/>
                <a:cs typeface="Source Sans Pro"/>
                <a:sym typeface="Source Sans Pro"/>
              </a:rPr>
              <a:t> Git Fetch/Status/Pull the file</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lang="en">
                <a:latin typeface="Source Sans Pro"/>
                <a:ea typeface="Source Sans Pro"/>
                <a:cs typeface="Source Sans Pro"/>
                <a:sym typeface="Source Sans Pro"/>
              </a:rPr>
              <a:t>Then try out Git Branch/Checkout/Merge individually</a:t>
            </a:r>
            <a:endParaRPr>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If you have time (Git Fork/Pull Requests):</a:t>
            </a:r>
            <a:endParaRPr b="1">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b="1" lang="en">
                <a:latin typeface="Source Sans Pro"/>
                <a:ea typeface="Source Sans Pro"/>
                <a:cs typeface="Source Sans Pro"/>
                <a:sym typeface="Source Sans Pro"/>
              </a:rPr>
              <a:t>Person A: </a:t>
            </a:r>
            <a:r>
              <a:rPr lang="en">
                <a:latin typeface="Source Sans Pro"/>
                <a:ea typeface="Source Sans Pro"/>
                <a:cs typeface="Source Sans Pro"/>
                <a:sym typeface="Source Sans Pro"/>
              </a:rPr>
              <a:t>Make a brand new repo</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b="1" lang="en">
                <a:latin typeface="Source Sans Pro"/>
                <a:ea typeface="Source Sans Pro"/>
                <a:cs typeface="Source Sans Pro"/>
                <a:sym typeface="Source Sans Pro"/>
              </a:rPr>
              <a:t>Person B:</a:t>
            </a:r>
            <a:r>
              <a:rPr lang="en">
                <a:latin typeface="Source Sans Pro"/>
                <a:ea typeface="Source Sans Pro"/>
                <a:cs typeface="Source Sans Pro"/>
                <a:sym typeface="Source Sans Pro"/>
              </a:rPr>
              <a:t> Fork the repo, make changes, make pull request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AutoNum type="arabicPeriod"/>
            </a:pPr>
            <a:r>
              <a:rPr b="1" lang="en">
                <a:latin typeface="Source Sans Pro"/>
                <a:ea typeface="Source Sans Pro"/>
                <a:cs typeface="Source Sans Pro"/>
                <a:sym typeface="Source Sans Pro"/>
              </a:rPr>
              <a:t>Person A: </a:t>
            </a:r>
            <a:r>
              <a:rPr lang="en">
                <a:latin typeface="Source Sans Pro"/>
                <a:ea typeface="Source Sans Pro"/>
                <a:cs typeface="Source Sans Pro"/>
                <a:sym typeface="Source Sans Pro"/>
              </a:rPr>
              <a:t>Review pull request, and merge to original repo</a:t>
            </a:r>
            <a:r>
              <a:rPr lang="en">
                <a:latin typeface="Source Sans Pro"/>
                <a:ea typeface="Source Sans Pro"/>
                <a:cs typeface="Source Sans Pro"/>
                <a:sym typeface="Source Sans Pro"/>
                <a:extLst>
                  <a:ext uri="http://customooxmlschemas.google.com/">
                    <go:slidesCustomData xmlns:go="http://customooxmlschemas.google.com/" textRoundtripDataId="4"/>
                  </a:ext>
                </a:extLst>
              </a:rPr>
              <a:t>!</a:t>
            </a:r>
            <a:endParaRPr>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947"/>
        </a:solidFill>
      </p:bgPr>
    </p:bg>
    <p:spTree>
      <p:nvGrpSpPr>
        <p:cNvPr id="561" name="Shape 561"/>
        <p:cNvGrpSpPr/>
        <p:nvPr/>
      </p:nvGrpSpPr>
      <p:grpSpPr>
        <a:xfrm>
          <a:off x="0" y="0"/>
          <a:ext cx="0" cy="0"/>
          <a:chOff x="0" y="0"/>
          <a:chExt cx="0" cy="0"/>
        </a:xfrm>
      </p:grpSpPr>
      <p:pic>
        <p:nvPicPr>
          <p:cNvPr id="562" name="Google Shape;562;g1f86853c39d_0_3"/>
          <p:cNvPicPr preferRelativeResize="0"/>
          <p:nvPr/>
        </p:nvPicPr>
        <p:blipFill rotWithShape="1">
          <a:blip r:embed="rId3">
            <a:alphaModFix amt="25000"/>
          </a:blip>
          <a:srcRect b="0" l="0" r="7201" t="0"/>
          <a:stretch/>
        </p:blipFill>
        <p:spPr>
          <a:xfrm>
            <a:off x="0" y="0"/>
            <a:ext cx="9144003" cy="5143499"/>
          </a:xfrm>
          <a:prstGeom prst="rect">
            <a:avLst/>
          </a:prstGeom>
          <a:noFill/>
          <a:ln>
            <a:noFill/>
          </a:ln>
        </p:spPr>
      </p:pic>
      <p:sp>
        <p:nvSpPr>
          <p:cNvPr id="563" name="Google Shape;563;g1f86853c39d_0_3"/>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EFEFEF"/>
                </a:solidFill>
                <a:latin typeface="Source Sans Pro"/>
                <a:ea typeface="Source Sans Pro"/>
                <a:cs typeface="Source Sans Pro"/>
                <a:sym typeface="Source Sans Pro"/>
              </a:rPr>
              <a:t>Feedback</a:t>
            </a:r>
            <a:endParaRPr b="1" i="0" sz="4000" u="none" cap="none" strike="noStrike">
              <a:solidFill>
                <a:srgbClr val="EFEFEF"/>
              </a:solidFill>
              <a:latin typeface="Source Sans Pro"/>
              <a:ea typeface="Source Sans Pro"/>
              <a:cs typeface="Source Sans Pro"/>
              <a:sym typeface="Source Sans Pro"/>
            </a:endParaRPr>
          </a:p>
        </p:txBody>
      </p:sp>
      <p:sp>
        <p:nvSpPr>
          <p:cNvPr id="564" name="Google Shape;564;g1f86853c39d_0_3"/>
          <p:cNvSpPr/>
          <p:nvPr/>
        </p:nvSpPr>
        <p:spPr>
          <a:xfrm>
            <a:off x="7392375" y="86000"/>
            <a:ext cx="2189700" cy="969900"/>
          </a:xfrm>
          <a:prstGeom prst="round2DiagRect">
            <a:avLst>
              <a:gd fmla="val 16667" name="adj1"/>
              <a:gd fmla="val 0" name="adj2"/>
            </a:avLst>
          </a:prstGeom>
          <a:solidFill>
            <a:srgbClr val="C5DD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5DDE1"/>
              </a:highlight>
              <a:latin typeface="Arial"/>
              <a:ea typeface="Arial"/>
              <a:cs typeface="Arial"/>
              <a:sym typeface="Arial"/>
            </a:endParaRPr>
          </a:p>
        </p:txBody>
      </p:sp>
      <p:pic>
        <p:nvPicPr>
          <p:cNvPr id="565" name="Google Shape;565;g1f86853c39d_0_3"/>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pic>
        <p:nvPicPr>
          <p:cNvPr id="566" name="Google Shape;566;g1f86853c39d_0_3"/>
          <p:cNvPicPr preferRelativeResize="0"/>
          <p:nvPr/>
        </p:nvPicPr>
        <p:blipFill rotWithShape="1">
          <a:blip r:embed="rId5">
            <a:alphaModFix/>
          </a:blip>
          <a:srcRect b="0" l="0" r="0" t="0"/>
          <a:stretch/>
        </p:blipFill>
        <p:spPr>
          <a:xfrm>
            <a:off x="1843599" y="1055900"/>
            <a:ext cx="3659199" cy="365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What is Git/Git</a:t>
            </a:r>
            <a:r>
              <a:rPr b="1" lang="en" sz="4000">
                <a:solidFill>
                  <a:srgbClr val="171947"/>
                </a:solidFill>
                <a:latin typeface="Source Sans Pro"/>
                <a:ea typeface="Source Sans Pro"/>
                <a:cs typeface="Source Sans Pro"/>
                <a:sym typeface="Source Sans Pro"/>
              </a:rPr>
              <a:t>h</a:t>
            </a:r>
            <a:r>
              <a:rPr b="1" lang="en" sz="4000">
                <a:solidFill>
                  <a:srgbClr val="171947"/>
                </a:solidFill>
                <a:latin typeface="Source Sans Pro"/>
                <a:ea typeface="Source Sans Pro"/>
                <a:cs typeface="Source Sans Pro"/>
                <a:sym typeface="Source Sans Pro"/>
              </a:rPr>
              <a:t>ub?</a:t>
            </a:r>
            <a:endParaRPr b="1" i="0" sz="4000" u="none" cap="none" strike="noStrike">
              <a:solidFill>
                <a:srgbClr val="171947"/>
              </a:solidFill>
              <a:latin typeface="Source Sans Pro"/>
              <a:ea typeface="Source Sans Pro"/>
              <a:cs typeface="Source Sans Pro"/>
              <a:sym typeface="Source Sans Pro"/>
            </a:endParaRPr>
          </a:p>
        </p:txBody>
      </p:sp>
      <p:sp>
        <p:nvSpPr>
          <p:cNvPr id="87" name="Google Shape;87;p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89" name="Google Shape;89;p2"/>
          <p:cNvGraphicFramePr/>
          <p:nvPr/>
        </p:nvGraphicFramePr>
        <p:xfrm>
          <a:off x="0" y="1055900"/>
          <a:ext cx="3000000" cy="3000000"/>
        </p:xfrm>
        <a:graphic>
          <a:graphicData uri="http://schemas.openxmlformats.org/drawingml/2006/table">
            <a:tbl>
              <a:tblPr>
                <a:noFill/>
                <a:tableStyleId>{6766209E-F05C-467F-844E-3A4B6B1D3F26}</a:tableStyleId>
              </a:tblPr>
              <a:tblGrid>
                <a:gridCol w="564125"/>
                <a:gridCol w="8101575"/>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 sz="1600">
                          <a:solidFill>
                            <a:schemeClr val="dk1"/>
                          </a:solidFill>
                          <a:latin typeface="Source Sans Pro"/>
                          <a:ea typeface="Source Sans Pro"/>
                          <a:cs typeface="Source Sans Pro"/>
                          <a:sym typeface="Source Sans Pro"/>
                        </a:rPr>
                        <a:t>Git: </a:t>
                      </a:r>
                      <a:r>
                        <a:rPr lang="en" sz="1600">
                          <a:solidFill>
                            <a:schemeClr val="dk1"/>
                          </a:solidFill>
                          <a:latin typeface="Source Sans Pro"/>
                          <a:ea typeface="Source Sans Pro"/>
                          <a:cs typeface="Source Sans Pro"/>
                          <a:sym typeface="Source Sans Pro"/>
                        </a:rPr>
                        <a:t>a version control system</a:t>
                      </a:r>
                      <a:endParaRPr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None/>
                      </a:pPr>
                      <a:r>
                        <a:t/>
                      </a:r>
                      <a:endParaRPr b="1"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None/>
                      </a:pPr>
                      <a:r>
                        <a:rPr b="1" lang="en" sz="1600">
                          <a:solidFill>
                            <a:schemeClr val="dk1"/>
                          </a:solidFill>
                          <a:latin typeface="Source Sans Pro"/>
                          <a:ea typeface="Source Sans Pro"/>
                          <a:cs typeface="Source Sans Pro"/>
                          <a:sym typeface="Source Sans Pro"/>
                        </a:rPr>
                        <a:t>Github:</a:t>
                      </a:r>
                      <a:r>
                        <a:rPr lang="en" sz="1600">
                          <a:solidFill>
                            <a:schemeClr val="dk1"/>
                          </a:solidFill>
                          <a:latin typeface="Source Sans Pro"/>
                          <a:ea typeface="Source Sans Pro"/>
                          <a:cs typeface="Source Sans Pro"/>
                          <a:sym typeface="Source Sans Pro"/>
                        </a:rPr>
                        <a:t>  a cloud-based platform where git-based projects are stored (google drive for code)</a:t>
                      </a:r>
                      <a:endParaRPr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90" name="Google Shape;90;p2"/>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91" name="Google Shape;91;p2"/>
          <p:cNvPicPr preferRelativeResize="0"/>
          <p:nvPr/>
        </p:nvPicPr>
        <p:blipFill>
          <a:blip r:embed="rId5">
            <a:alphaModFix/>
          </a:blip>
          <a:stretch>
            <a:fillRect/>
          </a:stretch>
        </p:blipFill>
        <p:spPr>
          <a:xfrm>
            <a:off x="3460375" y="2689412"/>
            <a:ext cx="2742400" cy="1542600"/>
          </a:xfrm>
          <a:prstGeom prst="rect">
            <a:avLst/>
          </a:prstGeom>
          <a:noFill/>
          <a:ln>
            <a:noFill/>
          </a:ln>
        </p:spPr>
      </p:pic>
      <p:pic>
        <p:nvPicPr>
          <p:cNvPr id="92" name="Google Shape;92;p2"/>
          <p:cNvPicPr preferRelativeResize="0"/>
          <p:nvPr/>
        </p:nvPicPr>
        <p:blipFill>
          <a:blip r:embed="rId6">
            <a:alphaModFix/>
          </a:blip>
          <a:stretch>
            <a:fillRect/>
          </a:stretch>
        </p:blipFill>
        <p:spPr>
          <a:xfrm>
            <a:off x="548425" y="2571750"/>
            <a:ext cx="3200265" cy="1777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cb5adbeec9_1_0"/>
          <p:cNvSpPr txBox="1"/>
          <p:nvPr/>
        </p:nvSpPr>
        <p:spPr>
          <a:xfrm>
            <a:off x="157500" y="143575"/>
            <a:ext cx="70314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3100">
                <a:solidFill>
                  <a:srgbClr val="171947"/>
                </a:solidFill>
                <a:latin typeface="Source Sans Pro"/>
                <a:ea typeface="Source Sans Pro"/>
                <a:cs typeface="Source Sans Pro"/>
                <a:sym typeface="Source Sans Pro"/>
                <a:extLst>
                  <a:ext uri="http://customooxmlschemas.google.com/">
                    <go:slidesCustomData xmlns:go="http://customooxmlschemas.google.com/" textRoundtripDataId="0"/>
                  </a:ext>
                </a:extLst>
              </a:rPr>
              <a:t>Importance of Github for Data Science</a:t>
            </a:r>
            <a:endParaRPr b="1" i="0" sz="3100" u="none" cap="none" strike="noStrike">
              <a:solidFill>
                <a:srgbClr val="171947"/>
              </a:solidFill>
              <a:latin typeface="Source Sans Pro"/>
              <a:ea typeface="Source Sans Pro"/>
              <a:cs typeface="Source Sans Pro"/>
              <a:sym typeface="Source Sans Pro"/>
            </a:endParaRPr>
          </a:p>
        </p:txBody>
      </p:sp>
      <p:sp>
        <p:nvSpPr>
          <p:cNvPr id="98" name="Google Shape;98;g1cb5adbeec9_1_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g1cb5adbeec9_1_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100" name="Google Shape;100;g1cb5adbeec9_1_0"/>
          <p:cNvGraphicFramePr/>
          <p:nvPr/>
        </p:nvGraphicFramePr>
        <p:xfrm>
          <a:off x="0" y="1055900"/>
          <a:ext cx="3000000" cy="3000000"/>
        </p:xfrm>
        <a:graphic>
          <a:graphicData uri="http://schemas.openxmlformats.org/drawingml/2006/table">
            <a:tbl>
              <a:tblPr>
                <a:noFill/>
                <a:tableStyleId>{6766209E-F05C-467F-844E-3A4B6B1D3F26}</a:tableStyleId>
              </a:tblPr>
              <a:tblGrid>
                <a:gridCol w="440600"/>
                <a:gridCol w="6327125"/>
              </a:tblGrid>
              <a:tr h="37916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30200" lvl="0" marL="457200" marR="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Programming happens colaboratory, so it is important to be able to easily share and edit code </a:t>
                      </a:r>
                      <a:r>
                        <a:rPr lang="en" sz="1600">
                          <a:solidFill>
                            <a:schemeClr val="dk1"/>
                          </a:solidFill>
                          <a:latin typeface="Source Sans Pro"/>
                          <a:ea typeface="Source Sans Pro"/>
                          <a:cs typeface="Source Sans Pro"/>
                          <a:sym typeface="Source Sans Pro"/>
                        </a:rPr>
                        <a:t>collectively</a:t>
                      </a:r>
                      <a:endParaRPr sz="1600">
                        <a:solidFill>
                          <a:schemeClr val="dk1"/>
                        </a:solidFill>
                        <a:latin typeface="Source Sans Pro"/>
                        <a:ea typeface="Source Sans Pro"/>
                        <a:cs typeface="Source Sans Pro"/>
                        <a:sym typeface="Source Sans Pro"/>
                      </a:endParaRPr>
                    </a:p>
                    <a:p>
                      <a:pPr indent="0" lvl="0" marL="457200" marR="0" rtl="0" algn="l">
                        <a:lnSpc>
                          <a:spcPct val="115000"/>
                        </a:lnSpc>
                        <a:spcBef>
                          <a:spcPts val="0"/>
                        </a:spcBef>
                        <a:spcAft>
                          <a:spcPts val="0"/>
                        </a:spcAft>
                        <a:buClr>
                          <a:schemeClr val="dk1"/>
                        </a:buClr>
                        <a:buSzPts val="1100"/>
                        <a:buFont typeface="Arial"/>
                        <a:buNone/>
                      </a:pPr>
                      <a:r>
                        <a:t/>
                      </a:r>
                      <a:endParaRPr sz="1600" u="none" cap="none" strike="noStrike">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Continuous Integration</a:t>
                      </a:r>
                      <a:endParaRPr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C</a:t>
                      </a:r>
                      <a:r>
                        <a:rPr lang="en" sz="1600">
                          <a:solidFill>
                            <a:schemeClr val="dk1"/>
                          </a:solidFill>
                          <a:latin typeface="Source Sans Pro"/>
                          <a:ea typeface="Source Sans Pro"/>
                          <a:cs typeface="Source Sans Pro"/>
                          <a:sym typeface="Source Sans Pro"/>
                          <a:extLst>
                            <a:ext uri="http://customooxmlschemas.google.com/">
                              <go:slidesCustomData xmlns:go="http://customooxmlschemas.google.com/" textRoundtripDataId="1"/>
                            </a:ext>
                          </a:extLst>
                        </a:rPr>
                        <a:t>ontinuous</a:t>
                      </a:r>
                      <a:r>
                        <a:rPr lang="en" sz="1600">
                          <a:solidFill>
                            <a:schemeClr val="dk1"/>
                          </a:solidFill>
                          <a:latin typeface="Source Sans Pro"/>
                          <a:ea typeface="Source Sans Pro"/>
                          <a:cs typeface="Source Sans Pro"/>
                          <a:sym typeface="Source Sans Pro"/>
                        </a:rPr>
                        <a:t> Deployment </a:t>
                      </a:r>
                      <a:endParaRPr sz="1600">
                        <a:solidFill>
                          <a:schemeClr val="dk1"/>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People can edit files without interference</a:t>
                      </a:r>
                      <a:endParaRPr sz="1600">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101" name="Google Shape;101;g1cb5adbeec9_1_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cb5adbeec9_2_100"/>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Making a Github Account</a:t>
            </a:r>
            <a:endParaRPr b="1" i="0" sz="4000" u="none" cap="none" strike="noStrike">
              <a:solidFill>
                <a:srgbClr val="171947"/>
              </a:solidFill>
              <a:latin typeface="Source Sans Pro"/>
              <a:ea typeface="Source Sans Pro"/>
              <a:cs typeface="Source Sans Pro"/>
              <a:sym typeface="Source Sans Pro"/>
            </a:endParaRPr>
          </a:p>
        </p:txBody>
      </p:sp>
      <p:sp>
        <p:nvSpPr>
          <p:cNvPr id="107" name="Google Shape;107;g1cb5adbeec9_2_10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1cb5adbeec9_2_10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109" name="Google Shape;109;g1cb5adbeec9_2_100"/>
          <p:cNvGraphicFramePr/>
          <p:nvPr/>
        </p:nvGraphicFramePr>
        <p:xfrm>
          <a:off x="0" y="943975"/>
          <a:ext cx="3000000" cy="3000000"/>
        </p:xfrm>
        <a:graphic>
          <a:graphicData uri="http://schemas.openxmlformats.org/drawingml/2006/table">
            <a:tbl>
              <a:tblPr>
                <a:noFill/>
                <a:tableStyleId>{6766209E-F05C-467F-844E-3A4B6B1D3F26}</a:tableStyleId>
              </a:tblPr>
              <a:tblGrid>
                <a:gridCol w="382850"/>
                <a:gridCol w="5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600">
                          <a:solidFill>
                            <a:schemeClr val="dk1"/>
                          </a:solidFill>
                          <a:latin typeface="Source Sans Pro"/>
                          <a:ea typeface="Source Sans Pro"/>
                          <a:cs typeface="Source Sans Pro"/>
                          <a:sym typeface="Source Sans Pro"/>
                        </a:rPr>
                        <a:t>https://github.com</a:t>
                      </a:r>
                      <a:endParaRPr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110" name="Google Shape;110;g1cb5adbeec9_2_100"/>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11" name="Google Shape;111;g1cb5adbeec9_2_100"/>
          <p:cNvPicPr preferRelativeResize="0"/>
          <p:nvPr/>
        </p:nvPicPr>
        <p:blipFill>
          <a:blip r:embed="rId5">
            <a:alphaModFix/>
          </a:blip>
          <a:stretch>
            <a:fillRect/>
          </a:stretch>
        </p:blipFill>
        <p:spPr>
          <a:xfrm>
            <a:off x="470025" y="1327350"/>
            <a:ext cx="4443301" cy="3528151"/>
          </a:xfrm>
          <a:prstGeom prst="rect">
            <a:avLst/>
          </a:prstGeom>
          <a:noFill/>
          <a:ln>
            <a:noFill/>
          </a:ln>
        </p:spPr>
      </p:pic>
      <p:cxnSp>
        <p:nvCxnSpPr>
          <p:cNvPr id="112" name="Google Shape;112;g1cb5adbeec9_2_100"/>
          <p:cNvCxnSpPr/>
          <p:nvPr/>
        </p:nvCxnSpPr>
        <p:spPr>
          <a:xfrm flipH="1">
            <a:off x="4913325" y="1387700"/>
            <a:ext cx="550500" cy="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cb5adbeec9_2_87"/>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Downloading</a:t>
            </a:r>
            <a:r>
              <a:rPr b="1" lang="en" sz="4000">
                <a:solidFill>
                  <a:srgbClr val="171947"/>
                </a:solidFill>
                <a:latin typeface="Source Sans Pro"/>
                <a:ea typeface="Source Sans Pro"/>
                <a:cs typeface="Source Sans Pro"/>
                <a:sym typeface="Source Sans Pro"/>
              </a:rPr>
              <a:t> VS Code</a:t>
            </a:r>
            <a:endParaRPr b="1" i="0" sz="4000" u="none" cap="none" strike="noStrike">
              <a:solidFill>
                <a:srgbClr val="171947"/>
              </a:solidFill>
              <a:latin typeface="Source Sans Pro"/>
              <a:ea typeface="Source Sans Pro"/>
              <a:cs typeface="Source Sans Pro"/>
              <a:sym typeface="Source Sans Pro"/>
            </a:endParaRPr>
          </a:p>
        </p:txBody>
      </p:sp>
      <p:sp>
        <p:nvSpPr>
          <p:cNvPr id="118" name="Google Shape;118;g1cb5adbeec9_2_87"/>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 name="Google Shape;119;g1cb5adbeec9_2_87"/>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120" name="Google Shape;120;g1cb5adbeec9_2_87"/>
          <p:cNvGraphicFramePr/>
          <p:nvPr/>
        </p:nvGraphicFramePr>
        <p:xfrm>
          <a:off x="0" y="943975"/>
          <a:ext cx="3000000" cy="3000000"/>
        </p:xfrm>
        <a:graphic>
          <a:graphicData uri="http://schemas.openxmlformats.org/drawingml/2006/table">
            <a:tbl>
              <a:tblPr>
                <a:noFill/>
                <a:tableStyleId>{6766209E-F05C-467F-844E-3A4B6B1D3F26}</a:tableStyleId>
              </a:tblPr>
              <a:tblGrid>
                <a:gridCol w="382850"/>
                <a:gridCol w="5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600">
                          <a:solidFill>
                            <a:schemeClr val="dk1"/>
                          </a:solidFill>
                          <a:latin typeface="Source Sans Pro"/>
                          <a:ea typeface="Source Sans Pro"/>
                          <a:cs typeface="Source Sans Pro"/>
                          <a:sym typeface="Source Sans Pro"/>
                        </a:rPr>
                        <a:t>https://code.visualstudio.com</a:t>
                      </a:r>
                      <a:endParaRPr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121" name="Google Shape;121;g1cb5adbeec9_2_87"/>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22" name="Google Shape;122;g1cb5adbeec9_2_87"/>
          <p:cNvPicPr preferRelativeResize="0"/>
          <p:nvPr/>
        </p:nvPicPr>
        <p:blipFill>
          <a:blip r:embed="rId5">
            <a:alphaModFix/>
          </a:blip>
          <a:stretch>
            <a:fillRect/>
          </a:stretch>
        </p:blipFill>
        <p:spPr>
          <a:xfrm>
            <a:off x="465500" y="1354175"/>
            <a:ext cx="5415300" cy="3460900"/>
          </a:xfrm>
          <a:prstGeom prst="rect">
            <a:avLst/>
          </a:prstGeom>
          <a:noFill/>
          <a:ln>
            <a:noFill/>
          </a:ln>
        </p:spPr>
      </p:pic>
      <p:sp>
        <p:nvSpPr>
          <p:cNvPr id="123" name="Google Shape;123;g1cb5adbeec9_2_87"/>
          <p:cNvSpPr/>
          <p:nvPr/>
        </p:nvSpPr>
        <p:spPr>
          <a:xfrm>
            <a:off x="663675" y="3090450"/>
            <a:ext cx="1470000" cy="1146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cb5adbeec9_3_1"/>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Downloading GitHub Desktop</a:t>
            </a:r>
            <a:endParaRPr b="1" i="0" sz="4000" u="none" cap="none" strike="noStrike">
              <a:solidFill>
                <a:srgbClr val="171947"/>
              </a:solidFill>
              <a:latin typeface="Source Sans Pro"/>
              <a:ea typeface="Source Sans Pro"/>
              <a:cs typeface="Source Sans Pro"/>
              <a:sym typeface="Source Sans Pro"/>
            </a:endParaRPr>
          </a:p>
        </p:txBody>
      </p:sp>
      <p:sp>
        <p:nvSpPr>
          <p:cNvPr id="129" name="Google Shape;129;g1cb5adbeec9_3_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g1cb5adbeec9_3_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131" name="Google Shape;131;g1cb5adbeec9_3_1"/>
          <p:cNvGraphicFramePr/>
          <p:nvPr/>
        </p:nvGraphicFramePr>
        <p:xfrm>
          <a:off x="0" y="943975"/>
          <a:ext cx="3000000" cy="3000000"/>
        </p:xfrm>
        <a:graphic>
          <a:graphicData uri="http://schemas.openxmlformats.org/drawingml/2006/table">
            <a:tbl>
              <a:tblPr>
                <a:noFill/>
                <a:tableStyleId>{6766209E-F05C-467F-844E-3A4B6B1D3F26}</a:tableStyleId>
              </a:tblPr>
              <a:tblGrid>
                <a:gridCol w="382850"/>
                <a:gridCol w="5497950"/>
              </a:tblGrid>
              <a:tr h="37091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600">
                          <a:solidFill>
                            <a:schemeClr val="dk1"/>
                          </a:solidFill>
                          <a:latin typeface="Source Sans Pro"/>
                          <a:ea typeface="Source Sans Pro"/>
                          <a:cs typeface="Source Sans Pro"/>
                          <a:sym typeface="Source Sans Pro"/>
                        </a:rPr>
                        <a:t>https://desktop.github.com</a:t>
                      </a:r>
                      <a:endParaRPr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132" name="Google Shape;132;g1cb5adbeec9_3_1"/>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33" name="Google Shape;133;g1cb5adbeec9_3_1"/>
          <p:cNvPicPr preferRelativeResize="0"/>
          <p:nvPr/>
        </p:nvPicPr>
        <p:blipFill>
          <a:blip r:embed="rId5">
            <a:alphaModFix/>
          </a:blip>
          <a:stretch>
            <a:fillRect/>
          </a:stretch>
        </p:blipFill>
        <p:spPr>
          <a:xfrm>
            <a:off x="525975" y="1421125"/>
            <a:ext cx="4676176" cy="3542725"/>
          </a:xfrm>
          <a:prstGeom prst="rect">
            <a:avLst/>
          </a:prstGeom>
          <a:noFill/>
          <a:ln>
            <a:noFill/>
          </a:ln>
        </p:spPr>
      </p:pic>
      <p:sp>
        <p:nvSpPr>
          <p:cNvPr id="134" name="Google Shape;134;g1cb5adbeec9_3_1"/>
          <p:cNvSpPr/>
          <p:nvPr/>
        </p:nvSpPr>
        <p:spPr>
          <a:xfrm>
            <a:off x="2129063" y="3345200"/>
            <a:ext cx="1470000" cy="52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cb5adbeec9_3_1"/>
          <p:cNvSpPr/>
          <p:nvPr/>
        </p:nvSpPr>
        <p:spPr>
          <a:xfrm>
            <a:off x="3836988" y="3933350"/>
            <a:ext cx="1470000" cy="52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cb5adbeec9_1_8"/>
          <p:cNvSpPr txBox="1"/>
          <p:nvPr/>
        </p:nvSpPr>
        <p:spPr>
          <a:xfrm>
            <a:off x="157500" y="143575"/>
            <a:ext cx="703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lang="en" sz="4000">
                <a:solidFill>
                  <a:srgbClr val="171947"/>
                </a:solidFill>
                <a:latin typeface="Source Sans Pro"/>
                <a:ea typeface="Source Sans Pro"/>
                <a:cs typeface="Source Sans Pro"/>
                <a:sym typeface="Source Sans Pro"/>
              </a:rPr>
              <a:t>Creating a Repository</a:t>
            </a:r>
            <a:endParaRPr b="1" i="0" sz="4000" u="none" cap="none" strike="noStrike">
              <a:solidFill>
                <a:srgbClr val="171947"/>
              </a:solidFill>
              <a:latin typeface="Source Sans Pro"/>
              <a:ea typeface="Source Sans Pro"/>
              <a:cs typeface="Source Sans Pro"/>
              <a:sym typeface="Source Sans Pro"/>
            </a:endParaRPr>
          </a:p>
        </p:txBody>
      </p:sp>
      <p:sp>
        <p:nvSpPr>
          <p:cNvPr id="141" name="Google Shape;141;g1cb5adbeec9_1_8"/>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g1cb5adbeec9_1_8"/>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graphicFrame>
        <p:nvGraphicFramePr>
          <p:cNvPr id="143" name="Google Shape;143;g1cb5adbeec9_1_8"/>
          <p:cNvGraphicFramePr/>
          <p:nvPr/>
        </p:nvGraphicFramePr>
        <p:xfrm>
          <a:off x="3840275" y="1055900"/>
          <a:ext cx="3000000" cy="3000000"/>
        </p:xfrm>
        <a:graphic>
          <a:graphicData uri="http://schemas.openxmlformats.org/drawingml/2006/table">
            <a:tbl>
              <a:tblPr>
                <a:noFill/>
                <a:tableStyleId>{6766209E-F05C-467F-844E-3A4B6B1D3F26}</a:tableStyleId>
              </a:tblPr>
              <a:tblGrid>
                <a:gridCol w="679250"/>
                <a:gridCol w="4624475"/>
              </a:tblGrid>
              <a:tr h="18997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Font typeface="Source Sans Pro"/>
                        <a:buChar char="●"/>
                      </a:pPr>
                      <a:r>
                        <a:rPr b="1" lang="en">
                          <a:latin typeface="Source Sans Pro"/>
                          <a:ea typeface="Source Sans Pro"/>
                          <a:cs typeface="Source Sans Pro"/>
                          <a:sym typeface="Source Sans Pro"/>
                        </a:rPr>
                        <a:t>Private: </a:t>
                      </a:r>
                      <a:r>
                        <a:rPr lang="en">
                          <a:latin typeface="Source Sans Pro"/>
                          <a:ea typeface="Source Sans Pro"/>
                          <a:cs typeface="Source Sans Pro"/>
                          <a:sym typeface="Source Sans Pro"/>
                        </a:rPr>
                        <a:t>Access is Restricted to shared people</a:t>
                      </a:r>
                      <a:endParaRPr>
                        <a:latin typeface="Source Sans Pro"/>
                        <a:ea typeface="Source Sans Pro"/>
                        <a:cs typeface="Source Sans Pro"/>
                        <a:sym typeface="Source Sans Pro"/>
                      </a:endParaRPr>
                    </a:p>
                    <a:p>
                      <a:pPr indent="-317500" lvl="0" marL="457200" marR="0" rtl="0" algn="l">
                        <a:lnSpc>
                          <a:spcPct val="100000"/>
                        </a:lnSpc>
                        <a:spcBef>
                          <a:spcPts val="0"/>
                        </a:spcBef>
                        <a:spcAft>
                          <a:spcPts val="0"/>
                        </a:spcAft>
                        <a:buSzPts val="1400"/>
                        <a:buFont typeface="Source Sans Pro"/>
                        <a:buChar char="●"/>
                      </a:pPr>
                      <a:r>
                        <a:rPr b="1" lang="en">
                          <a:latin typeface="Source Sans Pro"/>
                          <a:ea typeface="Source Sans Pro"/>
                          <a:cs typeface="Source Sans Pro"/>
                          <a:sym typeface="Source Sans Pro"/>
                        </a:rPr>
                        <a:t>Public: </a:t>
                      </a:r>
                      <a:r>
                        <a:rPr lang="en">
                          <a:latin typeface="Source Sans Pro"/>
                          <a:ea typeface="Source Sans Pro"/>
                          <a:cs typeface="Source Sans Pro"/>
                          <a:sym typeface="Source Sans Pro"/>
                        </a:rPr>
                        <a:t>Anyone can access</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Add a README file</a:t>
                      </a:r>
                      <a:endParaRPr>
                        <a:solidFill>
                          <a:schemeClr val="dk1"/>
                        </a:solidFill>
                        <a:latin typeface="Source Sans Pro"/>
                        <a:ea typeface="Source Sans Pro"/>
                        <a:cs typeface="Source Sans Pro"/>
                        <a:sym typeface="Source Sans Pro"/>
                      </a:endParaRPr>
                    </a:p>
                    <a:p>
                      <a:pPr indent="-317500" lvl="1" marL="9144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High-level description of the Repository</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a:latin typeface="Source Sans Pro"/>
                        <a:ea typeface="Source Sans Pro"/>
                        <a:cs typeface="Source Sans Pro"/>
                        <a:sym typeface="Source Sans Pro"/>
                      </a:endParaRPr>
                    </a:p>
                    <a:p>
                      <a:pPr indent="-317500" lvl="0" marL="457200" marR="0" rtl="0" algn="l">
                        <a:lnSpc>
                          <a:spcPct val="100000"/>
                        </a:lnSpc>
                        <a:spcBef>
                          <a:spcPts val="0"/>
                        </a:spcBef>
                        <a:spcAft>
                          <a:spcPts val="0"/>
                        </a:spcAft>
                        <a:buSzPts val="1400"/>
                        <a:buFont typeface="Source Sans Pro"/>
                        <a:buChar char="●"/>
                      </a:pPr>
                      <a:r>
                        <a:rPr b="1" lang="en">
                          <a:latin typeface="Source Sans Pro"/>
                          <a:ea typeface="Source Sans Pro"/>
                          <a:cs typeface="Source Sans Pro"/>
                          <a:sym typeface="Source Sans Pro"/>
                          <a:extLst>
                            <a:ext uri="http://customooxmlschemas.google.com/">
                              <go:slidesCustomData xmlns:go="http://customooxmlschemas.google.com/" textRoundtripDataId="2"/>
                            </a:ext>
                          </a:extLst>
                        </a:rPr>
                        <a:t>Gitignore</a:t>
                      </a:r>
                      <a:r>
                        <a:rPr b="1" lang="en">
                          <a:latin typeface="Source Sans Pro"/>
                          <a:ea typeface="Source Sans Pro"/>
                          <a:cs typeface="Source Sans Pro"/>
                          <a:sym typeface="Source Sans Pro"/>
                        </a:rPr>
                        <a:t>: </a:t>
                      </a:r>
                      <a:r>
                        <a:rPr lang="en">
                          <a:latin typeface="Source Sans Pro"/>
                          <a:ea typeface="Source Sans Pro"/>
                          <a:cs typeface="Source Sans Pro"/>
                          <a:sym typeface="Source Sans Pro"/>
                        </a:rPr>
                        <a:t>Tells Github to ignore those files when committing</a:t>
                      </a:r>
                      <a:endParaRPr>
                        <a:latin typeface="Source Sans Pro"/>
                        <a:ea typeface="Source Sans Pro"/>
                        <a:cs typeface="Source Sans Pro"/>
                        <a:sym typeface="Source Sans Pro"/>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r h="1899725">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Source Sans Pro"/>
                        <a:ea typeface="Source Sans Pro"/>
                        <a:cs typeface="Source Sans Pro"/>
                        <a:sym typeface="Source Sans Pr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solidFill>
                      <a:prstDash val="dash"/>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228600" lvl="0" marL="457200" marR="0" rtl="0" algn="l">
                        <a:lnSpc>
                          <a:spcPct val="100000"/>
                        </a:lnSpc>
                        <a:spcBef>
                          <a:spcPts val="0"/>
                        </a:spcBef>
                        <a:spcAft>
                          <a:spcPts val="0"/>
                        </a:spcAft>
                        <a:buNone/>
                      </a:pPr>
                      <a:r>
                        <a:t/>
                      </a:r>
                      <a:endParaRPr/>
                    </a:p>
                  </a:txBody>
                  <a:tcPr marT="91425" marB="91425" marR="91425" marL="91425">
                    <a:lnL cap="flat" cmpd="sng" w="28575">
                      <a:solidFill>
                        <a:schemeClr val="lt1"/>
                      </a:solidFill>
                      <a:prstDash val="dash"/>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pic>
        <p:nvPicPr>
          <p:cNvPr id="144" name="Google Shape;144;g1cb5adbeec9_1_8"/>
          <p:cNvPicPr preferRelativeResize="0"/>
          <p:nvPr/>
        </p:nvPicPr>
        <p:blipFill rotWithShape="1">
          <a:blip r:embed="rId4">
            <a:alphaModFix/>
          </a:blip>
          <a:srcRect b="0" l="39646" r="0" t="0"/>
          <a:stretch/>
        </p:blipFill>
        <p:spPr>
          <a:xfrm rot="5400000">
            <a:off x="6766263" y="2765762"/>
            <a:ext cx="2461399" cy="2294076"/>
          </a:xfrm>
          <a:prstGeom prst="rect">
            <a:avLst/>
          </a:prstGeom>
          <a:noFill/>
          <a:ln>
            <a:noFill/>
          </a:ln>
        </p:spPr>
      </p:pic>
      <p:pic>
        <p:nvPicPr>
          <p:cNvPr id="145" name="Google Shape;145;g1cb5adbeec9_1_8"/>
          <p:cNvPicPr preferRelativeResize="0"/>
          <p:nvPr/>
        </p:nvPicPr>
        <p:blipFill>
          <a:blip r:embed="rId5">
            <a:alphaModFix/>
          </a:blip>
          <a:stretch>
            <a:fillRect/>
          </a:stretch>
        </p:blipFill>
        <p:spPr>
          <a:xfrm>
            <a:off x="382851" y="943975"/>
            <a:ext cx="3457415" cy="4145174"/>
          </a:xfrm>
          <a:prstGeom prst="rect">
            <a:avLst/>
          </a:prstGeom>
          <a:noFill/>
          <a:ln>
            <a:noFill/>
          </a:ln>
        </p:spPr>
      </p:pic>
      <p:cxnSp>
        <p:nvCxnSpPr>
          <p:cNvPr id="146" name="Google Shape;146;g1cb5adbeec9_1_8"/>
          <p:cNvCxnSpPr/>
          <p:nvPr/>
        </p:nvCxnSpPr>
        <p:spPr>
          <a:xfrm flipH="1">
            <a:off x="2773100" y="1403825"/>
            <a:ext cx="1875600" cy="1150800"/>
          </a:xfrm>
          <a:prstGeom prst="straightConnector1">
            <a:avLst/>
          </a:prstGeom>
          <a:noFill/>
          <a:ln cap="flat" cmpd="sng" w="9525">
            <a:solidFill>
              <a:srgbClr val="FF0000"/>
            </a:solidFill>
            <a:prstDash val="solid"/>
            <a:round/>
            <a:headEnd len="med" w="med" type="none"/>
            <a:tailEnd len="med" w="med" type="triangle"/>
          </a:ln>
        </p:spPr>
      </p:cxnSp>
      <p:cxnSp>
        <p:nvCxnSpPr>
          <p:cNvPr id="147" name="Google Shape;147;g1cb5adbeec9_1_8"/>
          <p:cNvCxnSpPr/>
          <p:nvPr/>
        </p:nvCxnSpPr>
        <p:spPr>
          <a:xfrm flipH="1">
            <a:off x="2324450" y="2589000"/>
            <a:ext cx="2370300" cy="1070100"/>
          </a:xfrm>
          <a:prstGeom prst="straightConnector1">
            <a:avLst/>
          </a:prstGeom>
          <a:noFill/>
          <a:ln cap="flat" cmpd="sng" w="9525">
            <a:solidFill>
              <a:srgbClr val="FF0000"/>
            </a:solidFill>
            <a:prstDash val="solid"/>
            <a:round/>
            <a:headEnd len="med" w="med" type="none"/>
            <a:tailEnd len="med" w="med" type="triangle"/>
          </a:ln>
        </p:spPr>
      </p:cxnSp>
      <p:cxnSp>
        <p:nvCxnSpPr>
          <p:cNvPr id="148" name="Google Shape;148;g1cb5adbeec9_1_8"/>
          <p:cNvCxnSpPr/>
          <p:nvPr/>
        </p:nvCxnSpPr>
        <p:spPr>
          <a:xfrm flipH="1">
            <a:off x="2149250" y="1910125"/>
            <a:ext cx="2545500" cy="1337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